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60"/>
    <a:srgbClr val="C4960C"/>
    <a:srgbClr val="CBB677"/>
    <a:srgbClr val="DDDDDD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425" autoAdjust="0"/>
    <p:restoredTop sz="94660"/>
  </p:normalViewPr>
  <p:slideViewPr>
    <p:cSldViewPr>
      <p:cViewPr>
        <p:scale>
          <a:sx n="125" d="100"/>
          <a:sy n="125" d="100"/>
        </p:scale>
        <p:origin x="1114" y="151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0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19F85E94-0A5E-4785-965D-FB619F992A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93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4165CBB9-8774-425A-87CE-DD2406CEC9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060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097B0-8906-49A5-B7BF-81BDA14B5D1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***PLEASE BE SURE TO INCLUDE THE DATE***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 smtClean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488" name="Text Box 8"/>
          <p:cNvSpPr txBox="1">
            <a:spLocks noChangeArrowheads="1"/>
          </p:cNvSpPr>
          <p:nvPr userDrawn="1"/>
        </p:nvSpPr>
        <p:spPr bwMode="auto">
          <a:xfrm>
            <a:off x="6400800" y="6553200"/>
            <a:ext cx="2438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000" dirty="0">
                <a:latin typeface="+mn-lt"/>
              </a:rPr>
              <a:t>© </a:t>
            </a:r>
            <a:r>
              <a:rPr lang="en-US" altLang="en-US" sz="1000" dirty="0" smtClean="0">
                <a:latin typeface="+mn-lt"/>
              </a:rPr>
              <a:t>2016 </a:t>
            </a:r>
            <a:r>
              <a:rPr lang="en-US" altLang="en-US" sz="1000" dirty="0">
                <a:latin typeface="+mn-lt"/>
              </a:rPr>
              <a:t>Goldberg Segalla LLP </a:t>
            </a:r>
          </a:p>
        </p:txBody>
      </p:sp>
      <p:grpSp>
        <p:nvGrpSpPr>
          <p:cNvPr id="20505" name="Group 25"/>
          <p:cNvGrpSpPr>
            <a:grpSpLocks/>
          </p:cNvGrpSpPr>
          <p:nvPr userDrawn="1"/>
        </p:nvGrpSpPr>
        <p:grpSpPr bwMode="auto">
          <a:xfrm>
            <a:off x="0" y="0"/>
            <a:ext cx="9144000" cy="1371600"/>
            <a:chOff x="0" y="0"/>
            <a:chExt cx="5760" cy="864"/>
          </a:xfrm>
        </p:grpSpPr>
        <p:grpSp>
          <p:nvGrpSpPr>
            <p:cNvPr id="20504" name="Group 24"/>
            <p:cNvGrpSpPr>
              <a:grpSpLocks/>
            </p:cNvGrpSpPr>
            <p:nvPr userDrawn="1"/>
          </p:nvGrpSpPr>
          <p:grpSpPr bwMode="auto">
            <a:xfrm>
              <a:off x="0" y="0"/>
              <a:ext cx="5760" cy="864"/>
              <a:chOff x="0" y="0"/>
              <a:chExt cx="5760" cy="864"/>
            </a:xfrm>
          </p:grpSpPr>
          <p:sp>
            <p:nvSpPr>
              <p:cNvPr id="20494" name="Rectangle 14"/>
              <p:cNvSpPr>
                <a:spLocks noChangeArrowheads="1"/>
              </p:cNvSpPr>
              <p:nvPr userDrawn="1"/>
            </p:nvSpPr>
            <p:spPr bwMode="auto">
              <a:xfrm>
                <a:off x="1584" y="0"/>
                <a:ext cx="4176" cy="624"/>
              </a:xfrm>
              <a:prstGeom prst="rect">
                <a:avLst/>
              </a:prstGeom>
              <a:solidFill>
                <a:srgbClr val="002B6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5" name="Rectangle 15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1536" cy="624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7" name="Rectangle 17"/>
              <p:cNvSpPr>
                <a:spLocks noChangeArrowheads="1"/>
              </p:cNvSpPr>
              <p:nvPr userDrawn="1"/>
            </p:nvSpPr>
            <p:spPr bwMode="auto">
              <a:xfrm>
                <a:off x="0" y="672"/>
                <a:ext cx="5760" cy="192"/>
              </a:xfrm>
              <a:prstGeom prst="rect">
                <a:avLst/>
              </a:prstGeom>
              <a:solidFill>
                <a:srgbClr val="C4960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20503" name="Picture 23" descr="GS_TypeStack_2color_PMS_CMYK_UK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60"/>
              <a:ext cx="1248" cy="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Text Box 18"/>
          <p:cNvSpPr txBox="1">
            <a:spLocks noChangeArrowheads="1"/>
          </p:cNvSpPr>
          <p:nvPr userDrawn="1"/>
        </p:nvSpPr>
        <p:spPr bwMode="auto">
          <a:xfrm>
            <a:off x="2057400" y="152400"/>
            <a:ext cx="69342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  <a:latin typeface="+mn-lt"/>
              </a:rPr>
              <a:t>www.GoldbergSegalla.com</a:t>
            </a:r>
          </a:p>
          <a:p>
            <a:pPr algn="r">
              <a:spcBef>
                <a:spcPct val="50000"/>
              </a:spcBef>
            </a:pPr>
            <a:r>
              <a:rPr lang="en-US" altLang="en-US" sz="900" dirty="0">
                <a:solidFill>
                  <a:schemeClr val="bg1"/>
                </a:solidFill>
                <a:latin typeface="+mn-lt"/>
              </a:rPr>
              <a:t>NEW </a:t>
            </a:r>
            <a:r>
              <a:rPr lang="en-US" altLang="en-US" sz="900" dirty="0" smtClean="0">
                <a:solidFill>
                  <a:schemeClr val="bg1"/>
                </a:solidFill>
                <a:latin typeface="+mn-lt"/>
              </a:rPr>
              <a:t>YORK  </a:t>
            </a:r>
            <a:r>
              <a:rPr lang="en-US" altLang="en-US" sz="900" smtClean="0">
                <a:solidFill>
                  <a:schemeClr val="bg1"/>
                </a:solidFill>
                <a:latin typeface="+mn-lt"/>
              </a:rPr>
              <a:t>|</a:t>
            </a:r>
            <a:r>
              <a:rPr lang="en-US" altLang="en-US" sz="900" baseline="0" smtClean="0">
                <a:solidFill>
                  <a:schemeClr val="bg1"/>
                </a:solidFill>
                <a:latin typeface="+mn-lt"/>
              </a:rPr>
              <a:t> ILLINOIS  </a:t>
            </a:r>
            <a:r>
              <a:rPr lang="en-US" altLang="en-US" sz="900" dirty="0" smtClean="0">
                <a:solidFill>
                  <a:schemeClr val="bg1"/>
                </a:solidFill>
                <a:latin typeface="+mn-lt"/>
              </a:rPr>
              <a:t>|</a:t>
            </a:r>
            <a:r>
              <a:rPr lang="en-US" altLang="en-US" sz="900" baseline="0" dirty="0" smtClean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en-US" sz="900" cap="all" baseline="0" dirty="0" smtClean="0">
                <a:solidFill>
                  <a:schemeClr val="bg1"/>
                </a:solidFill>
                <a:latin typeface="+mn-lt"/>
              </a:rPr>
              <a:t>Florida </a:t>
            </a:r>
            <a:r>
              <a:rPr lang="en-US" altLang="en-US" sz="900" baseline="0" dirty="0" smtClean="0">
                <a:solidFill>
                  <a:schemeClr val="bg1"/>
                </a:solidFill>
                <a:latin typeface="+mn-lt"/>
              </a:rPr>
              <a:t> |  </a:t>
            </a:r>
            <a:r>
              <a:rPr lang="en-US" altLang="en-US" sz="900" cap="all" baseline="0" dirty="0" smtClean="0">
                <a:solidFill>
                  <a:schemeClr val="bg1"/>
                </a:solidFill>
                <a:latin typeface="+mn-lt"/>
              </a:rPr>
              <a:t>Maryland</a:t>
            </a:r>
            <a:r>
              <a:rPr lang="en-US" altLang="en-US" sz="900" baseline="0" dirty="0" smtClean="0">
                <a:solidFill>
                  <a:schemeClr val="bg1"/>
                </a:solidFill>
                <a:latin typeface="+mn-lt"/>
              </a:rPr>
              <a:t>  |  </a:t>
            </a:r>
            <a:r>
              <a:rPr lang="en-US" altLang="en-US" sz="900" dirty="0" smtClean="0">
                <a:solidFill>
                  <a:schemeClr val="bg1"/>
                </a:solidFill>
                <a:latin typeface="+mn-lt"/>
              </a:rPr>
              <a:t>MISSOURI</a:t>
            </a:r>
            <a:r>
              <a:rPr lang="en-US" altLang="en-US" sz="900" baseline="0" dirty="0" smtClean="0">
                <a:solidFill>
                  <a:schemeClr val="bg1"/>
                </a:solidFill>
                <a:latin typeface="+mn-lt"/>
              </a:rPr>
              <a:t>  |  </a:t>
            </a:r>
            <a:r>
              <a:rPr lang="en-US" altLang="en-US" sz="900" dirty="0" smtClean="0">
                <a:solidFill>
                  <a:schemeClr val="bg1"/>
                </a:solidFill>
                <a:latin typeface="+mn-lt"/>
              </a:rPr>
              <a:t>NORTH</a:t>
            </a:r>
            <a:r>
              <a:rPr lang="en-US" altLang="en-US" sz="900" baseline="0" dirty="0" smtClean="0">
                <a:solidFill>
                  <a:schemeClr val="bg1"/>
                </a:solidFill>
                <a:latin typeface="+mn-lt"/>
              </a:rPr>
              <a:t> CAROLINA </a:t>
            </a:r>
          </a:p>
          <a:p>
            <a:pPr algn="r">
              <a:spcBef>
                <a:spcPct val="50000"/>
              </a:spcBef>
            </a:pPr>
            <a:r>
              <a:rPr lang="en-US" altLang="en-US" sz="900" dirty="0" smtClean="0">
                <a:solidFill>
                  <a:schemeClr val="bg1"/>
                </a:solidFill>
                <a:latin typeface="+mn-lt"/>
              </a:rPr>
              <a:t>PENNSYLVANIA</a:t>
            </a:r>
            <a:r>
              <a:rPr lang="en-US" altLang="en-US" sz="900" baseline="0" dirty="0" smtClean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en-US" sz="900" dirty="0" smtClean="0">
                <a:solidFill>
                  <a:schemeClr val="bg1"/>
                </a:solidFill>
                <a:latin typeface="+mn-lt"/>
              </a:rPr>
              <a:t>|</a:t>
            </a:r>
            <a:r>
              <a:rPr lang="en-US" altLang="en-US" sz="900" baseline="0" dirty="0" smtClean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en-US" sz="900" dirty="0" smtClean="0">
                <a:solidFill>
                  <a:schemeClr val="bg1"/>
                </a:solidFill>
                <a:latin typeface="+mn-lt"/>
              </a:rPr>
              <a:t>NEW JERSEY  |</a:t>
            </a:r>
            <a:r>
              <a:rPr lang="en-US" altLang="en-US" sz="900" baseline="0" dirty="0" smtClean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en-US" sz="900" dirty="0" smtClean="0">
                <a:solidFill>
                  <a:schemeClr val="bg1"/>
                </a:solidFill>
                <a:latin typeface="+mn-lt"/>
              </a:rPr>
              <a:t>CONNECTICUT  |  </a:t>
            </a:r>
            <a:r>
              <a:rPr lang="en-US" altLang="en-US" sz="900" dirty="0">
                <a:solidFill>
                  <a:schemeClr val="bg1"/>
                </a:solidFill>
                <a:latin typeface="+mn-lt"/>
              </a:rPr>
              <a:t>UNITED KINGDOM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522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4625" y="990600"/>
            <a:ext cx="1971675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90600"/>
            <a:ext cx="5762625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23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99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68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2286000"/>
            <a:ext cx="36957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913" y="2286000"/>
            <a:ext cx="36957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7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986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38437"/>
            <a:ext cx="4040188" cy="338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986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38437"/>
            <a:ext cx="4041775" cy="338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11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906" y="2514600"/>
            <a:ext cx="8573294" cy="828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46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487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0800"/>
            <a:ext cx="3008313" cy="3535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471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07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906" y="990600"/>
            <a:ext cx="8573294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5813" y="2133600"/>
            <a:ext cx="75438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6400800" y="6553200"/>
            <a:ext cx="2438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000" dirty="0">
                <a:latin typeface="+mn-lt"/>
              </a:rPr>
              <a:t>© </a:t>
            </a:r>
            <a:r>
              <a:rPr lang="en-US" altLang="en-US" sz="1000" dirty="0" smtClean="0">
                <a:latin typeface="+mn-lt"/>
              </a:rPr>
              <a:t>2016 Goldberg </a:t>
            </a:r>
            <a:r>
              <a:rPr lang="en-US" altLang="en-US" sz="1000" dirty="0">
                <a:latin typeface="+mn-lt"/>
              </a:rPr>
              <a:t>Segalla LLP </a:t>
            </a:r>
          </a:p>
        </p:txBody>
      </p:sp>
      <p:grpSp>
        <p:nvGrpSpPr>
          <p:cNvPr id="1047" name="Group 23"/>
          <p:cNvGrpSpPr>
            <a:grpSpLocks/>
          </p:cNvGrpSpPr>
          <p:nvPr/>
        </p:nvGrpSpPr>
        <p:grpSpPr bwMode="auto">
          <a:xfrm>
            <a:off x="0" y="0"/>
            <a:ext cx="9144000" cy="533400"/>
            <a:chOff x="0" y="0"/>
            <a:chExt cx="5760" cy="336"/>
          </a:xfrm>
        </p:grpSpPr>
        <p:sp>
          <p:nvSpPr>
            <p:cNvPr id="1048" name="Rectangle 24"/>
            <p:cNvSpPr>
              <a:spLocks noChangeArrowheads="1"/>
            </p:cNvSpPr>
            <p:nvPr userDrawn="1"/>
          </p:nvSpPr>
          <p:spPr bwMode="auto">
            <a:xfrm>
              <a:off x="0" y="0"/>
              <a:ext cx="336" cy="33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auto">
            <a:xfrm rot="5400000">
              <a:off x="2880" y="-2544"/>
              <a:ext cx="336" cy="5424"/>
            </a:xfrm>
            <a:prstGeom prst="rect">
              <a:avLst/>
            </a:prstGeom>
            <a:solidFill>
              <a:srgbClr val="002B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50" name="Picture 26" descr="GS Square for Newsletter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48"/>
              <a:ext cx="239" cy="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76200"/>
          </a:xfrm>
          <a:prstGeom prst="rect">
            <a:avLst/>
          </a:prstGeom>
          <a:solidFill>
            <a:srgbClr val="C4960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2B60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685800" y="5364163"/>
            <a:ext cx="4495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en-US" b="1" dirty="0" smtClean="0">
                <a:solidFill>
                  <a:srgbClr val="002B60"/>
                </a:solidFill>
                <a:latin typeface="+mn-lt"/>
              </a:rPr>
              <a:t>H. Lockwood Miller, III</a:t>
            </a:r>
            <a:r>
              <a:rPr lang="en-US" altLang="en-US" dirty="0">
                <a:solidFill>
                  <a:srgbClr val="002B60"/>
                </a:solidFill>
                <a:latin typeface="+mn-lt"/>
              </a:rPr>
              <a:t>	</a:t>
            </a:r>
          </a:p>
          <a:p>
            <a:pPr algn="l"/>
            <a:r>
              <a:rPr lang="en-US" altLang="en-US" sz="1400" dirty="0" smtClean="0">
                <a:solidFill>
                  <a:srgbClr val="002B60"/>
                </a:solidFill>
                <a:latin typeface="+mn-lt"/>
              </a:rPr>
              <a:t>609.986.1316 | hmiller@goldbergsegalla.com</a:t>
            </a:r>
            <a:r>
              <a:rPr lang="en-US" altLang="en-US" sz="1400" dirty="0">
                <a:solidFill>
                  <a:srgbClr val="002B60"/>
                </a:solidFill>
              </a:rPr>
              <a:t>	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6553200" y="1066800"/>
            <a:ext cx="243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400" dirty="0" smtClean="0">
                <a:solidFill>
                  <a:schemeClr val="bg1"/>
                </a:solidFill>
                <a:latin typeface="+mn-lt"/>
              </a:rPr>
              <a:t>September 23, 2016</a:t>
            </a:r>
            <a:endParaRPr lang="en-US" altLang="en-US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00" name="Rectangle 5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r>
              <a:rPr lang="en-US" altLang="en-US" dirty="0" smtClean="0"/>
              <a:t>How Genomics Is Transforming Product Liability and Toxic Tort Litigation</a:t>
            </a:r>
            <a:endParaRPr lang="en-US" altLang="en-US" b="1" dirty="0">
              <a:solidFill>
                <a:srgbClr val="002B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Questions to Think About</a:t>
            </a:r>
            <a:endParaRPr lang="en-US" alt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Does my case involve genomics?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 I get an expert involved?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8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I want the expert to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712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information do I need in discovery?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808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 get this into evidence?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006321"/>
      </p:ext>
    </p:extLst>
  </p:cSld>
  <p:clrMapOvr>
    <a:masterClrMapping/>
  </p:clrMapOvr>
</p:sld>
</file>

<file path=ppt/theme/theme1.xml><?xml version="1.0" encoding="utf-8"?>
<a:theme xmlns:a="http://schemas.openxmlformats.org/drawingml/2006/main" name="GS 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 Presentation</Template>
  <TotalTime>67</TotalTime>
  <Words>88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GS Presentation</vt:lpstr>
      <vt:lpstr>How Genomics Is Transforming Product Liability and Toxic Tort Litigation</vt:lpstr>
      <vt:lpstr>Questions to Think About</vt:lpstr>
      <vt:lpstr>Questions to Think About</vt:lpstr>
      <vt:lpstr>Questions to Think About</vt:lpstr>
      <vt:lpstr>Questions to Think About</vt:lpstr>
      <vt:lpstr>Questions to Think About</vt:lpstr>
    </vt:vector>
  </TitlesOfParts>
  <Company>Goldberg Segalla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Shanon L.H. Jacobs</dc:creator>
  <cp:lastModifiedBy>maryann</cp:lastModifiedBy>
  <cp:revision>8</cp:revision>
  <dcterms:created xsi:type="dcterms:W3CDTF">2016-06-29T22:43:52Z</dcterms:created>
  <dcterms:modified xsi:type="dcterms:W3CDTF">2016-09-19T18:20:23Z</dcterms:modified>
</cp:coreProperties>
</file>