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8"/>
  </p:notesMasterIdLst>
  <p:handoutMasterIdLst>
    <p:handoutMasterId r:id="rId29"/>
  </p:handoutMasterIdLst>
  <p:sldIdLst>
    <p:sldId id="360" r:id="rId2"/>
    <p:sldId id="439" r:id="rId3"/>
    <p:sldId id="436" r:id="rId4"/>
    <p:sldId id="457" r:id="rId5"/>
    <p:sldId id="444" r:id="rId6"/>
    <p:sldId id="441" r:id="rId7"/>
    <p:sldId id="470" r:id="rId8"/>
    <p:sldId id="432" r:id="rId9"/>
    <p:sldId id="438" r:id="rId10"/>
    <p:sldId id="402" r:id="rId11"/>
    <p:sldId id="403" r:id="rId12"/>
    <p:sldId id="447" r:id="rId13"/>
    <p:sldId id="421" r:id="rId14"/>
    <p:sldId id="440" r:id="rId15"/>
    <p:sldId id="456" r:id="rId16"/>
    <p:sldId id="414" r:id="rId17"/>
    <p:sldId id="416" r:id="rId18"/>
    <p:sldId id="418" r:id="rId19"/>
    <p:sldId id="449" r:id="rId20"/>
    <p:sldId id="448" r:id="rId21"/>
    <p:sldId id="451" r:id="rId22"/>
    <p:sldId id="452" r:id="rId23"/>
    <p:sldId id="454" r:id="rId24"/>
    <p:sldId id="455" r:id="rId25"/>
    <p:sldId id="420" r:id="rId26"/>
    <p:sldId id="424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Kaplan" initials="" lastIdx="1" clrIdx="0"/>
  <p:cmAuthor id="1" name="pbharnett" initials="p" lastIdx="6" clrIdx="1"/>
  <p:cmAuthor id="2" name="David H. Schwartz" initials="DHS" lastIdx="0" clrIdx="2"/>
  <p:cmAuthor id="3" name="Harry Dunkelberger" initials="HD" lastIdx="9" clrIdx="3">
    <p:extLst/>
  </p:cmAuthor>
  <p:cmAuthor id="4" name="David Schwartz" initials="" lastIdx="0" clrIdx="4"/>
  <p:cmAuthor id="5" name="David Schwartz" initials="DS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B8D"/>
    <a:srgbClr val="7F0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6" autoAdjust="0"/>
    <p:restoredTop sz="79127" autoAdjust="0"/>
  </p:normalViewPr>
  <p:slideViewPr>
    <p:cSldViewPr>
      <p:cViewPr>
        <p:scale>
          <a:sx n="49" d="100"/>
          <a:sy n="49" d="100"/>
        </p:scale>
        <p:origin x="-130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14"/>
    </p:cViewPr>
  </p:sorterViewPr>
  <p:notesViewPr>
    <p:cSldViewPr>
      <p:cViewPr varScale="1">
        <p:scale>
          <a:sx n="87" d="100"/>
          <a:sy n="87" d="100"/>
        </p:scale>
        <p:origin x="3804" y="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BACED-2D69-4CE1-AD29-4272473040C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1AE8F43-613E-4FF6-BD5A-6D54FD5DC802}">
      <dgm:prSet phldrT="[Text]" custT="1"/>
      <dgm:spPr/>
      <dgm:t>
        <a:bodyPr/>
        <a:lstStyle/>
        <a:p>
          <a:r>
            <a:rPr lang="en-US" sz="1800" b="1" dirty="0"/>
            <a:t>1998</a:t>
          </a:r>
          <a:r>
            <a:rPr lang="en-US" sz="1800" dirty="0"/>
            <a:t/>
          </a:r>
          <a:br>
            <a:rPr lang="en-US" sz="1800" dirty="0"/>
          </a:br>
          <a:r>
            <a:rPr lang="en-US" sz="1800" dirty="0"/>
            <a:t>BAP1 Gene Discovered</a:t>
          </a:r>
        </a:p>
      </dgm:t>
    </dgm:pt>
    <dgm:pt modelId="{A136D4C9-9B28-457B-BC48-1ABA3189B11F}" type="parTrans" cxnId="{20D42E94-0816-40AA-9251-188513D98CD6}">
      <dgm:prSet/>
      <dgm:spPr/>
      <dgm:t>
        <a:bodyPr/>
        <a:lstStyle/>
        <a:p>
          <a:endParaRPr lang="en-US"/>
        </a:p>
      </dgm:t>
    </dgm:pt>
    <dgm:pt modelId="{DDDF11FC-90D1-4EF7-99A6-D7E7A41C043B}" type="sibTrans" cxnId="{20D42E94-0816-40AA-9251-188513D98CD6}">
      <dgm:prSet/>
      <dgm:spPr/>
      <dgm:t>
        <a:bodyPr/>
        <a:lstStyle/>
        <a:p>
          <a:endParaRPr lang="en-US"/>
        </a:p>
      </dgm:t>
    </dgm:pt>
    <dgm:pt modelId="{018840EC-DE9E-4A3B-80FC-56516D0941C2}">
      <dgm:prSet phldrT="[Text]"/>
      <dgm:spPr/>
      <dgm:t>
        <a:bodyPr/>
        <a:lstStyle/>
        <a:p>
          <a:r>
            <a:rPr lang="en-US" b="1" dirty="0"/>
            <a:t>2010</a:t>
          </a:r>
          <a:r>
            <a:rPr lang="en-US" dirty="0"/>
            <a:t/>
          </a:r>
          <a:br>
            <a:rPr lang="en-US" dirty="0"/>
          </a:br>
          <a:r>
            <a:rPr lang="en-US" dirty="0"/>
            <a:t>BAP1 mutations in uveal melanoma</a:t>
          </a:r>
        </a:p>
      </dgm:t>
    </dgm:pt>
    <dgm:pt modelId="{88E8A05C-8179-4CAC-BD86-68875517958E}" type="parTrans" cxnId="{6BE0009A-0105-4B99-BAAA-18E0C6DCDBD9}">
      <dgm:prSet/>
      <dgm:spPr/>
      <dgm:t>
        <a:bodyPr/>
        <a:lstStyle/>
        <a:p>
          <a:endParaRPr lang="en-US"/>
        </a:p>
      </dgm:t>
    </dgm:pt>
    <dgm:pt modelId="{64A3987C-51B5-49E2-8582-75D0635C8127}" type="sibTrans" cxnId="{6BE0009A-0105-4B99-BAAA-18E0C6DCDBD9}">
      <dgm:prSet/>
      <dgm:spPr/>
      <dgm:t>
        <a:bodyPr/>
        <a:lstStyle/>
        <a:p>
          <a:endParaRPr lang="en-US"/>
        </a:p>
      </dgm:t>
    </dgm:pt>
    <dgm:pt modelId="{C1A2ECCD-AD7E-4340-80A3-FA023921AE06}">
      <dgm:prSet phldrT="[Text]"/>
      <dgm:spPr/>
      <dgm:t>
        <a:bodyPr/>
        <a:lstStyle/>
        <a:p>
          <a:r>
            <a:rPr lang="en-US" b="1" dirty="0"/>
            <a:t>2011</a:t>
          </a:r>
          <a:r>
            <a:rPr lang="en-US" dirty="0"/>
            <a:t/>
          </a:r>
          <a:br>
            <a:rPr lang="en-US" dirty="0"/>
          </a:br>
          <a:r>
            <a:rPr lang="en-US" dirty="0"/>
            <a:t>BAP1 mutations in MM tissue &amp; families with MM</a:t>
          </a:r>
          <a:endParaRPr lang="en-US" b="1" dirty="0"/>
        </a:p>
      </dgm:t>
    </dgm:pt>
    <dgm:pt modelId="{FC83C28B-3788-43DE-AAAB-3DD24E2E74EA}" type="parTrans" cxnId="{D2BD5311-BA04-4341-BF11-31A854C481FF}">
      <dgm:prSet/>
      <dgm:spPr/>
      <dgm:t>
        <a:bodyPr/>
        <a:lstStyle/>
        <a:p>
          <a:endParaRPr lang="en-US"/>
        </a:p>
      </dgm:t>
    </dgm:pt>
    <dgm:pt modelId="{F67FCCBB-DE87-4B37-8026-9AE9850F8768}" type="sibTrans" cxnId="{D2BD5311-BA04-4341-BF11-31A854C481FF}">
      <dgm:prSet/>
      <dgm:spPr/>
      <dgm:t>
        <a:bodyPr/>
        <a:lstStyle/>
        <a:p>
          <a:endParaRPr lang="en-US"/>
        </a:p>
      </dgm:t>
    </dgm:pt>
    <dgm:pt modelId="{C811FDF6-93E0-429C-8A9C-FD8130AC662D}">
      <dgm:prSet phldrT="[Text]"/>
      <dgm:spPr/>
      <dgm:t>
        <a:bodyPr/>
        <a:lstStyle/>
        <a:p>
          <a:r>
            <a:rPr lang="en-US" b="1" dirty="0"/>
            <a:t>2014 - 2015</a:t>
          </a:r>
          <a:r>
            <a:rPr lang="en-US" dirty="0"/>
            <a:t/>
          </a:r>
          <a:br>
            <a:rPr lang="en-US" dirty="0"/>
          </a:br>
          <a:r>
            <a:rPr lang="en-US" b="0" dirty="0"/>
            <a:t>BAP1 mutant mice predisposed to MM</a:t>
          </a:r>
          <a:endParaRPr lang="en-US" dirty="0"/>
        </a:p>
      </dgm:t>
    </dgm:pt>
    <dgm:pt modelId="{1D8FE71B-6E41-493E-9037-4849463CF015}" type="parTrans" cxnId="{267544B4-1D50-4A49-A7FE-AEE7BAD65BFC}">
      <dgm:prSet/>
      <dgm:spPr/>
      <dgm:t>
        <a:bodyPr/>
        <a:lstStyle/>
        <a:p>
          <a:endParaRPr lang="en-US"/>
        </a:p>
      </dgm:t>
    </dgm:pt>
    <dgm:pt modelId="{7087375A-E8E6-4357-AF54-F4B21755152B}" type="sibTrans" cxnId="{267544B4-1D50-4A49-A7FE-AEE7BAD65BFC}">
      <dgm:prSet/>
      <dgm:spPr/>
      <dgm:t>
        <a:bodyPr/>
        <a:lstStyle/>
        <a:p>
          <a:endParaRPr lang="en-US"/>
        </a:p>
      </dgm:t>
    </dgm:pt>
    <dgm:pt modelId="{6465055D-3D71-41C8-9C63-9B1E51EAC2C9}" type="pres">
      <dgm:prSet presAssocID="{898BACED-2D69-4CE1-AD29-4272473040CD}" presName="Name0" presStyleCnt="0">
        <dgm:presLayoutVars>
          <dgm:dir/>
          <dgm:resizeHandles val="exact"/>
        </dgm:presLayoutVars>
      </dgm:prSet>
      <dgm:spPr/>
    </dgm:pt>
    <dgm:pt modelId="{65250D68-5699-460F-B76C-8DEB634299E3}" type="pres">
      <dgm:prSet presAssocID="{898BACED-2D69-4CE1-AD29-4272473040CD}" presName="arrow" presStyleLbl="bgShp" presStyleIdx="0" presStyleCnt="1"/>
      <dgm:spPr/>
    </dgm:pt>
    <dgm:pt modelId="{46F47169-DE07-4867-9D08-2A3980EEAC51}" type="pres">
      <dgm:prSet presAssocID="{898BACED-2D69-4CE1-AD29-4272473040CD}" presName="points" presStyleCnt="0"/>
      <dgm:spPr/>
    </dgm:pt>
    <dgm:pt modelId="{3F2AEF15-14D1-4D0E-AF69-C2F3474DDF6D}" type="pres">
      <dgm:prSet presAssocID="{E1AE8F43-613E-4FF6-BD5A-6D54FD5DC802}" presName="compositeA" presStyleCnt="0"/>
      <dgm:spPr/>
    </dgm:pt>
    <dgm:pt modelId="{7BD3AA62-B4D2-41A4-9B04-F727900FF03B}" type="pres">
      <dgm:prSet presAssocID="{E1AE8F43-613E-4FF6-BD5A-6D54FD5DC802}" presName="textA" presStyleLbl="revTx" presStyleIdx="0" presStyleCnt="4" custScaleX="106968" custScaleY="63760" custLinFactX="-2640670" custLinFactNeighborX="-2700000" custLinFactNeighborY="21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CD3A8-96FA-4EB6-AA99-C7FB4E0DFA8C}" type="pres">
      <dgm:prSet presAssocID="{E1AE8F43-613E-4FF6-BD5A-6D54FD5DC802}" presName="circleA" presStyleLbl="node1" presStyleIdx="0" presStyleCnt="4"/>
      <dgm:spPr/>
    </dgm:pt>
    <dgm:pt modelId="{160B7F22-1F9B-4FFD-81DD-C7BACD1A9D1B}" type="pres">
      <dgm:prSet presAssocID="{E1AE8F43-613E-4FF6-BD5A-6D54FD5DC802}" presName="spaceA" presStyleCnt="0"/>
      <dgm:spPr/>
    </dgm:pt>
    <dgm:pt modelId="{E9818BB6-46B1-41AD-8CE4-765216A886F6}" type="pres">
      <dgm:prSet presAssocID="{DDDF11FC-90D1-4EF7-99A6-D7E7A41C043B}" presName="space" presStyleCnt="0"/>
      <dgm:spPr/>
    </dgm:pt>
    <dgm:pt modelId="{559AD70B-11A7-417F-9512-00EDA77DFE1D}" type="pres">
      <dgm:prSet presAssocID="{018840EC-DE9E-4A3B-80FC-56516D0941C2}" presName="compositeB" presStyleCnt="0"/>
      <dgm:spPr/>
    </dgm:pt>
    <dgm:pt modelId="{6173896F-D6CA-4C4B-97CC-A444412D85C4}" type="pres">
      <dgm:prSet presAssocID="{018840EC-DE9E-4A3B-80FC-56516D0941C2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11701-A88B-4C64-9AEC-3AE476D7F15E}" type="pres">
      <dgm:prSet presAssocID="{018840EC-DE9E-4A3B-80FC-56516D0941C2}" presName="circleB" presStyleLbl="node1" presStyleIdx="1" presStyleCnt="4"/>
      <dgm:spPr/>
    </dgm:pt>
    <dgm:pt modelId="{783396D1-FA55-4B36-AFF7-887EBF479366}" type="pres">
      <dgm:prSet presAssocID="{018840EC-DE9E-4A3B-80FC-56516D0941C2}" presName="spaceB" presStyleCnt="0"/>
      <dgm:spPr/>
    </dgm:pt>
    <dgm:pt modelId="{80A76B5E-F854-4B7A-A95F-21A49D3B3B42}" type="pres">
      <dgm:prSet presAssocID="{64A3987C-51B5-49E2-8582-75D0635C8127}" presName="space" presStyleCnt="0"/>
      <dgm:spPr/>
    </dgm:pt>
    <dgm:pt modelId="{2F04448D-2A69-482D-AFD2-B0F4B64EF879}" type="pres">
      <dgm:prSet presAssocID="{C1A2ECCD-AD7E-4340-80A3-FA023921AE06}" presName="compositeA" presStyleCnt="0"/>
      <dgm:spPr/>
    </dgm:pt>
    <dgm:pt modelId="{61F39416-A61A-4DCA-AFD7-85BEE2CB0C3C}" type="pres">
      <dgm:prSet presAssocID="{C1A2ECCD-AD7E-4340-80A3-FA023921AE06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24ADA-B813-469A-A5E1-78507B22E561}" type="pres">
      <dgm:prSet presAssocID="{C1A2ECCD-AD7E-4340-80A3-FA023921AE06}" presName="circleA" presStyleLbl="node1" presStyleIdx="2" presStyleCnt="4"/>
      <dgm:spPr/>
    </dgm:pt>
    <dgm:pt modelId="{C4111FF9-56DA-45C0-A344-FA17C951E2FB}" type="pres">
      <dgm:prSet presAssocID="{C1A2ECCD-AD7E-4340-80A3-FA023921AE06}" presName="spaceA" presStyleCnt="0"/>
      <dgm:spPr/>
    </dgm:pt>
    <dgm:pt modelId="{5C4D52F1-0A01-47BD-9258-04977002286A}" type="pres">
      <dgm:prSet presAssocID="{F67FCCBB-DE87-4B37-8026-9AE9850F8768}" presName="space" presStyleCnt="0"/>
      <dgm:spPr/>
    </dgm:pt>
    <dgm:pt modelId="{0FC93359-B378-44E1-99C9-D9C52197AB45}" type="pres">
      <dgm:prSet presAssocID="{C811FDF6-93E0-429C-8A9C-FD8130AC662D}" presName="compositeB" presStyleCnt="0"/>
      <dgm:spPr/>
    </dgm:pt>
    <dgm:pt modelId="{C935AEC4-A257-4F48-96F5-C41C83F38302}" type="pres">
      <dgm:prSet presAssocID="{C811FDF6-93E0-429C-8A9C-FD8130AC662D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CC6CD-CF38-4DE9-B8CB-F27FD8A85BC1}" type="pres">
      <dgm:prSet presAssocID="{C811FDF6-93E0-429C-8A9C-FD8130AC662D}" presName="circleB" presStyleLbl="node1" presStyleIdx="3" presStyleCnt="4"/>
      <dgm:spPr/>
    </dgm:pt>
    <dgm:pt modelId="{804FAE28-8FBB-4793-B305-DFD3C7919096}" type="pres">
      <dgm:prSet presAssocID="{C811FDF6-93E0-429C-8A9C-FD8130AC662D}" presName="spaceB" presStyleCnt="0"/>
      <dgm:spPr/>
    </dgm:pt>
  </dgm:ptLst>
  <dgm:cxnLst>
    <dgm:cxn modelId="{D2BD5311-BA04-4341-BF11-31A854C481FF}" srcId="{898BACED-2D69-4CE1-AD29-4272473040CD}" destId="{C1A2ECCD-AD7E-4340-80A3-FA023921AE06}" srcOrd="2" destOrd="0" parTransId="{FC83C28B-3788-43DE-AAAB-3DD24E2E74EA}" sibTransId="{F67FCCBB-DE87-4B37-8026-9AE9850F8768}"/>
    <dgm:cxn modelId="{20D42E94-0816-40AA-9251-188513D98CD6}" srcId="{898BACED-2D69-4CE1-AD29-4272473040CD}" destId="{E1AE8F43-613E-4FF6-BD5A-6D54FD5DC802}" srcOrd="0" destOrd="0" parTransId="{A136D4C9-9B28-457B-BC48-1ABA3189B11F}" sibTransId="{DDDF11FC-90D1-4EF7-99A6-D7E7A41C043B}"/>
    <dgm:cxn modelId="{8E9F77B6-BA1F-4C31-B7DC-C051304F13AF}" type="presOf" srcId="{C811FDF6-93E0-429C-8A9C-FD8130AC662D}" destId="{C935AEC4-A257-4F48-96F5-C41C83F38302}" srcOrd="0" destOrd="0" presId="urn:microsoft.com/office/officeart/2005/8/layout/hProcess11"/>
    <dgm:cxn modelId="{265D21AD-B0DD-404F-86C8-68FDC6AB880F}" type="presOf" srcId="{018840EC-DE9E-4A3B-80FC-56516D0941C2}" destId="{6173896F-D6CA-4C4B-97CC-A444412D85C4}" srcOrd="0" destOrd="0" presId="urn:microsoft.com/office/officeart/2005/8/layout/hProcess11"/>
    <dgm:cxn modelId="{6BE0009A-0105-4B99-BAAA-18E0C6DCDBD9}" srcId="{898BACED-2D69-4CE1-AD29-4272473040CD}" destId="{018840EC-DE9E-4A3B-80FC-56516D0941C2}" srcOrd="1" destOrd="0" parTransId="{88E8A05C-8179-4CAC-BD86-68875517958E}" sibTransId="{64A3987C-51B5-49E2-8582-75D0635C8127}"/>
    <dgm:cxn modelId="{F70FCCC5-BC1C-4BBD-9B73-A629D0454695}" type="presOf" srcId="{E1AE8F43-613E-4FF6-BD5A-6D54FD5DC802}" destId="{7BD3AA62-B4D2-41A4-9B04-F727900FF03B}" srcOrd="0" destOrd="0" presId="urn:microsoft.com/office/officeart/2005/8/layout/hProcess11"/>
    <dgm:cxn modelId="{6DB3EEE8-CEC3-429C-9D58-6B406EEDE28A}" type="presOf" srcId="{C1A2ECCD-AD7E-4340-80A3-FA023921AE06}" destId="{61F39416-A61A-4DCA-AFD7-85BEE2CB0C3C}" srcOrd="0" destOrd="0" presId="urn:microsoft.com/office/officeart/2005/8/layout/hProcess11"/>
    <dgm:cxn modelId="{267544B4-1D50-4A49-A7FE-AEE7BAD65BFC}" srcId="{898BACED-2D69-4CE1-AD29-4272473040CD}" destId="{C811FDF6-93E0-429C-8A9C-FD8130AC662D}" srcOrd="3" destOrd="0" parTransId="{1D8FE71B-6E41-493E-9037-4849463CF015}" sibTransId="{7087375A-E8E6-4357-AF54-F4B21755152B}"/>
    <dgm:cxn modelId="{CCD4BDD7-41C0-463C-BBCC-F08E4F597D28}" type="presOf" srcId="{898BACED-2D69-4CE1-AD29-4272473040CD}" destId="{6465055D-3D71-41C8-9C63-9B1E51EAC2C9}" srcOrd="0" destOrd="0" presId="urn:microsoft.com/office/officeart/2005/8/layout/hProcess11"/>
    <dgm:cxn modelId="{AAAA3247-0F3B-48DF-B458-81E4586F5B57}" type="presParOf" srcId="{6465055D-3D71-41C8-9C63-9B1E51EAC2C9}" destId="{65250D68-5699-460F-B76C-8DEB634299E3}" srcOrd="0" destOrd="0" presId="urn:microsoft.com/office/officeart/2005/8/layout/hProcess11"/>
    <dgm:cxn modelId="{85A3DC73-6FCF-4A9C-85E9-F479FC4B5092}" type="presParOf" srcId="{6465055D-3D71-41C8-9C63-9B1E51EAC2C9}" destId="{46F47169-DE07-4867-9D08-2A3980EEAC51}" srcOrd="1" destOrd="0" presId="urn:microsoft.com/office/officeart/2005/8/layout/hProcess11"/>
    <dgm:cxn modelId="{4D341303-B5E2-44F3-A4A2-515CE782C45E}" type="presParOf" srcId="{46F47169-DE07-4867-9D08-2A3980EEAC51}" destId="{3F2AEF15-14D1-4D0E-AF69-C2F3474DDF6D}" srcOrd="0" destOrd="0" presId="urn:microsoft.com/office/officeart/2005/8/layout/hProcess11"/>
    <dgm:cxn modelId="{3FDFFBCA-7E44-4569-9CDE-8E04909BA345}" type="presParOf" srcId="{3F2AEF15-14D1-4D0E-AF69-C2F3474DDF6D}" destId="{7BD3AA62-B4D2-41A4-9B04-F727900FF03B}" srcOrd="0" destOrd="0" presId="urn:microsoft.com/office/officeart/2005/8/layout/hProcess11"/>
    <dgm:cxn modelId="{BFCFE1D0-2470-488D-83A1-45CD3AF38FBC}" type="presParOf" srcId="{3F2AEF15-14D1-4D0E-AF69-C2F3474DDF6D}" destId="{5B1CD3A8-96FA-4EB6-AA99-C7FB4E0DFA8C}" srcOrd="1" destOrd="0" presId="urn:microsoft.com/office/officeart/2005/8/layout/hProcess11"/>
    <dgm:cxn modelId="{1B3CD343-BC79-45C5-A81A-578F9B635DD8}" type="presParOf" srcId="{3F2AEF15-14D1-4D0E-AF69-C2F3474DDF6D}" destId="{160B7F22-1F9B-4FFD-81DD-C7BACD1A9D1B}" srcOrd="2" destOrd="0" presId="urn:microsoft.com/office/officeart/2005/8/layout/hProcess11"/>
    <dgm:cxn modelId="{EED91B3C-615E-4A47-983A-929E1D26BE78}" type="presParOf" srcId="{46F47169-DE07-4867-9D08-2A3980EEAC51}" destId="{E9818BB6-46B1-41AD-8CE4-765216A886F6}" srcOrd="1" destOrd="0" presId="urn:microsoft.com/office/officeart/2005/8/layout/hProcess11"/>
    <dgm:cxn modelId="{7F8B9D50-AB87-4BA8-9486-50C3D628A7C1}" type="presParOf" srcId="{46F47169-DE07-4867-9D08-2A3980EEAC51}" destId="{559AD70B-11A7-417F-9512-00EDA77DFE1D}" srcOrd="2" destOrd="0" presId="urn:microsoft.com/office/officeart/2005/8/layout/hProcess11"/>
    <dgm:cxn modelId="{BDA6FA3F-53D6-4A23-9D57-1A4DED3FCA34}" type="presParOf" srcId="{559AD70B-11A7-417F-9512-00EDA77DFE1D}" destId="{6173896F-D6CA-4C4B-97CC-A444412D85C4}" srcOrd="0" destOrd="0" presId="urn:microsoft.com/office/officeart/2005/8/layout/hProcess11"/>
    <dgm:cxn modelId="{5E8B4396-0723-4A29-B3E7-9313CB19FD02}" type="presParOf" srcId="{559AD70B-11A7-417F-9512-00EDA77DFE1D}" destId="{CB411701-A88B-4C64-9AEC-3AE476D7F15E}" srcOrd="1" destOrd="0" presId="urn:microsoft.com/office/officeart/2005/8/layout/hProcess11"/>
    <dgm:cxn modelId="{90DB0FE3-00BF-402D-8D54-955E7B8B0F20}" type="presParOf" srcId="{559AD70B-11A7-417F-9512-00EDA77DFE1D}" destId="{783396D1-FA55-4B36-AFF7-887EBF479366}" srcOrd="2" destOrd="0" presId="urn:microsoft.com/office/officeart/2005/8/layout/hProcess11"/>
    <dgm:cxn modelId="{A81F0882-B90F-483E-AE6C-D583444D1953}" type="presParOf" srcId="{46F47169-DE07-4867-9D08-2A3980EEAC51}" destId="{80A76B5E-F854-4B7A-A95F-21A49D3B3B42}" srcOrd="3" destOrd="0" presId="urn:microsoft.com/office/officeart/2005/8/layout/hProcess11"/>
    <dgm:cxn modelId="{BB33AB95-ABBB-4C32-988E-DBE764B6EF27}" type="presParOf" srcId="{46F47169-DE07-4867-9D08-2A3980EEAC51}" destId="{2F04448D-2A69-482D-AFD2-B0F4B64EF879}" srcOrd="4" destOrd="0" presId="urn:microsoft.com/office/officeart/2005/8/layout/hProcess11"/>
    <dgm:cxn modelId="{4262B595-04A8-4611-98D4-E31FC4A8D033}" type="presParOf" srcId="{2F04448D-2A69-482D-AFD2-B0F4B64EF879}" destId="{61F39416-A61A-4DCA-AFD7-85BEE2CB0C3C}" srcOrd="0" destOrd="0" presId="urn:microsoft.com/office/officeart/2005/8/layout/hProcess11"/>
    <dgm:cxn modelId="{502E861A-EF47-422A-88BF-2939598A4A26}" type="presParOf" srcId="{2F04448D-2A69-482D-AFD2-B0F4B64EF879}" destId="{80024ADA-B813-469A-A5E1-78507B22E561}" srcOrd="1" destOrd="0" presId="urn:microsoft.com/office/officeart/2005/8/layout/hProcess11"/>
    <dgm:cxn modelId="{44C5945C-5C0B-4A4E-866D-C1037DC99D8C}" type="presParOf" srcId="{2F04448D-2A69-482D-AFD2-B0F4B64EF879}" destId="{C4111FF9-56DA-45C0-A344-FA17C951E2FB}" srcOrd="2" destOrd="0" presId="urn:microsoft.com/office/officeart/2005/8/layout/hProcess11"/>
    <dgm:cxn modelId="{D32FD9E1-360C-4D78-BAEF-3E2E187031CC}" type="presParOf" srcId="{46F47169-DE07-4867-9D08-2A3980EEAC51}" destId="{5C4D52F1-0A01-47BD-9258-04977002286A}" srcOrd="5" destOrd="0" presId="urn:microsoft.com/office/officeart/2005/8/layout/hProcess11"/>
    <dgm:cxn modelId="{9CE6139D-3A82-453B-942A-12E42A740963}" type="presParOf" srcId="{46F47169-DE07-4867-9D08-2A3980EEAC51}" destId="{0FC93359-B378-44E1-99C9-D9C52197AB45}" srcOrd="6" destOrd="0" presId="urn:microsoft.com/office/officeart/2005/8/layout/hProcess11"/>
    <dgm:cxn modelId="{A780C2C6-AF23-453D-911A-19508E664630}" type="presParOf" srcId="{0FC93359-B378-44E1-99C9-D9C52197AB45}" destId="{C935AEC4-A257-4F48-96F5-C41C83F38302}" srcOrd="0" destOrd="0" presId="urn:microsoft.com/office/officeart/2005/8/layout/hProcess11"/>
    <dgm:cxn modelId="{BB58A890-6CDD-4278-B513-77D17414348A}" type="presParOf" srcId="{0FC93359-B378-44E1-99C9-D9C52197AB45}" destId="{373CC6CD-CF38-4DE9-B8CB-F27FD8A85BC1}" srcOrd="1" destOrd="0" presId="urn:microsoft.com/office/officeart/2005/8/layout/hProcess11"/>
    <dgm:cxn modelId="{AD54BC7B-C777-4969-8FDC-AAA9AD5C4E78}" type="presParOf" srcId="{0FC93359-B378-44E1-99C9-D9C52197AB45}" destId="{804FAE28-8FBB-4793-B305-DFD3C791909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1" tIns="46421" rIns="92841" bIns="4642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2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1" tIns="46421" rIns="92841" bIns="4642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1" tIns="46421" rIns="92841" bIns="4642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1" tIns="46421" rIns="92841" bIns="4642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A8FC5AC5-2B4A-4913-8DAF-55AB45447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93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5221"/>
          </a:xfrm>
          <a:prstGeom prst="rect">
            <a:avLst/>
          </a:prstGeom>
        </p:spPr>
        <p:txBody>
          <a:bodyPr vert="horz" lIns="92841" tIns="46421" rIns="92841" bIns="46421" rtlCol="0"/>
          <a:lstStyle>
            <a:lvl1pPr algn="l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5221"/>
          </a:xfrm>
          <a:prstGeom prst="rect">
            <a:avLst/>
          </a:prstGeom>
        </p:spPr>
        <p:txBody>
          <a:bodyPr vert="horz" lIns="92841" tIns="46421" rIns="92841" bIns="46421" rtlCol="0"/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065A6159-2E23-4014-9678-6BD9831D8B9E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43438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41" tIns="46421" rIns="92841" bIns="4642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393"/>
            <a:ext cx="5608320" cy="4182176"/>
          </a:xfrm>
          <a:prstGeom prst="rect">
            <a:avLst/>
          </a:prstGeom>
        </p:spPr>
        <p:txBody>
          <a:bodyPr vert="horz" lIns="92841" tIns="46421" rIns="92841" bIns="46421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6"/>
            <a:ext cx="3037840" cy="465221"/>
          </a:xfrm>
          <a:prstGeom prst="rect">
            <a:avLst/>
          </a:prstGeom>
        </p:spPr>
        <p:txBody>
          <a:bodyPr vert="horz" lIns="92841" tIns="46421" rIns="92841" bIns="46421" rtlCol="0" anchor="b"/>
          <a:lstStyle>
            <a:lvl1pPr algn="l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576"/>
            <a:ext cx="3037840" cy="465221"/>
          </a:xfrm>
          <a:prstGeom prst="rect">
            <a:avLst/>
          </a:prstGeom>
        </p:spPr>
        <p:txBody>
          <a:bodyPr vert="horz" lIns="92841" tIns="46421" rIns="92841" bIns="46421" rtlCol="0" anchor="b"/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1A8A9E34-FF5B-4F94-A056-D242006AE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88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52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6612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1988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6612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76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2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6612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22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93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6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54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6612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05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6612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4352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4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3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26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22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25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38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6612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26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6612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682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1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1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23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10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74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0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A9E34-FF5B-4F94-A056-D242006AE5E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9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93" y="993248"/>
            <a:ext cx="8604504" cy="229806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extLst/>
          </a:lstStyle>
          <a:p>
            <a:pPr>
              <a:defRPr/>
            </a:pPr>
            <a:r>
              <a:rPr lang="en-US" dirty="0"/>
              <a:t>September 9,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A369C-B63F-4798-AA70-C6C474704F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sz="36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sp>
        <p:nvSpPr>
          <p:cNvPr id="2007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1386" y="2595865"/>
            <a:ext cx="3956849" cy="323165"/>
          </a:xfrm>
          <a:prstGeom prst="rect">
            <a:avLst/>
          </a:prstGeom>
        </p:spPr>
        <p:txBody>
          <a:bodyPr lIns="91440" tIns="0" rIns="91440" bIns="45720"/>
          <a:lstStyle>
            <a:lvl1pPr algn="l">
              <a:tabLst>
                <a:tab pos="1025525" algn="l"/>
              </a:tabLst>
              <a:defRPr sz="1800" b="0" i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1699948"/>
            <a:ext cx="3969633" cy="8318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92201" y="5988945"/>
            <a:ext cx="2633663" cy="307777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511801" y="5988945"/>
            <a:ext cx="2633663" cy="307777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2556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08" y="2305394"/>
            <a:ext cx="8562886" cy="1362075"/>
          </a:xfrm>
        </p:spPr>
        <p:txBody>
          <a:bodyPr lIns="0" tIns="45720" rIns="45720" bIns="45720" anchor="t"/>
          <a:lstStyle>
            <a:lvl1pPr algn="l">
              <a:defRPr sz="28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508" y="1858315"/>
            <a:ext cx="8562886" cy="369332"/>
          </a:xfrm>
          <a:prstGeom prst="rect">
            <a:avLst/>
          </a:prstGeom>
        </p:spPr>
        <p:txBody>
          <a:bodyPr tIns="45720" rIns="45720" bIns="45720" anchor="b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92201" y="5988945"/>
            <a:ext cx="2633663" cy="307777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511801" y="5988945"/>
            <a:ext cx="2633663" cy="307777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2475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2A7C3F-BB2F-4D0D-9CB4-84B8D4E28FD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741-C410-4AB9-BD83-FDA33C4F5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2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9194" y="80698"/>
            <a:ext cx="860561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4699" y="6587802"/>
            <a:ext cx="501650" cy="20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 sz="1100" b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>
              <a:buClr>
                <a:srgbClr val="000000"/>
              </a:buClr>
            </a:pPr>
            <a:fld id="{8022235C-F2BB-49F2-A307-DAF5D2C4A06C}" type="slidenum">
              <a:rPr lang="en-US" smtClean="0">
                <a:solidFill>
                  <a:srgbClr val="1F4BA2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-US">
              <a:solidFill>
                <a:srgbClr val="1F4BA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69193" y="993246"/>
            <a:ext cx="8604504" cy="1420902"/>
          </a:xfrm>
          <a:prstGeom prst="rect">
            <a:avLst/>
          </a:prstGeom>
        </p:spPr>
        <p:txBody>
          <a:bodyPr vert="horz" lIns="45720" tIns="45720" rIns="4572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0" r:id="rId2"/>
    <p:sldLayoutId id="2147483801" r:id="rId3"/>
    <p:sldLayoutId id="214748380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chemeClr val="accent1"/>
          </a:solidFill>
          <a:latin typeface="+mn-lt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5">
            <a:lumMod val="50000"/>
          </a:schemeClr>
        </a:buClr>
        <a:buFont typeface="Webdings" pitchFamily="18" charset="2"/>
        <a:buNone/>
        <a:defRPr lang="en-US" sz="1400" dirty="0" smtClean="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1pPr>
      <a:lvl2pPr marL="227013" indent="-225425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1"/>
        </a:buClr>
        <a:buSzPct val="95000"/>
        <a:buFont typeface="Wingdings" pitchFamily="2" charset="2"/>
        <a:buChar char="§"/>
        <a:defRPr lang="en-US" sz="1400" dirty="0" smtClean="0">
          <a:solidFill>
            <a:schemeClr val="tx2">
              <a:lumMod val="75000"/>
              <a:lumOff val="25000"/>
            </a:schemeClr>
          </a:solidFill>
          <a:latin typeface="+mn-lt"/>
          <a:cs typeface="Arial" pitchFamily="34" charset="0"/>
        </a:defRPr>
      </a:lvl2pPr>
      <a:lvl3pPr marL="461963" indent="-234950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1"/>
        </a:buClr>
        <a:buSzPct val="80000"/>
        <a:buFont typeface="Arial" pitchFamily="34" charset="0"/>
        <a:buChar char="–"/>
        <a:defRPr lang="en-US" sz="1200" dirty="0" smtClean="0">
          <a:solidFill>
            <a:schemeClr val="tx2">
              <a:lumMod val="75000"/>
              <a:lumOff val="25000"/>
            </a:schemeClr>
          </a:solidFill>
          <a:latin typeface="+mn-lt"/>
          <a:cs typeface="Arial" pitchFamily="34" charset="0"/>
        </a:defRPr>
      </a:lvl3pPr>
      <a:lvl4pPr marL="687388" indent="-225425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1"/>
        </a:buClr>
        <a:buSzPct val="70000"/>
        <a:buFont typeface="Arial" pitchFamily="34" charset="0"/>
        <a:buChar char="•"/>
        <a:defRPr lang="en-US" sz="1100" dirty="0" smtClean="0">
          <a:solidFill>
            <a:schemeClr val="tx2">
              <a:lumMod val="75000"/>
              <a:lumOff val="25000"/>
            </a:schemeClr>
          </a:solidFill>
          <a:latin typeface="+mn-lt"/>
          <a:cs typeface="Arial" pitchFamily="34" charset="0"/>
        </a:defRPr>
      </a:lvl4pPr>
      <a:lvl5pPr marL="914400" indent="-227013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1"/>
        </a:buClr>
        <a:buSzPct val="60000"/>
        <a:buFont typeface="Arial" pitchFamily="34" charset="0"/>
        <a:buChar char="–"/>
        <a:defRPr lang="en-US" sz="1050" dirty="0" smtClean="0">
          <a:solidFill>
            <a:schemeClr val="tx2">
              <a:lumMod val="75000"/>
              <a:lumOff val="25000"/>
            </a:schemeClr>
          </a:solidFill>
          <a:latin typeface="+mn-lt"/>
          <a:cs typeface="Arial" pitchFamily="34" charset="0"/>
        </a:defRPr>
      </a:lvl5pPr>
      <a:lvl6pPr marL="21129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25701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30273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34845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3" pos="5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vescience.ne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Ciavarra@innovativescience.ne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304800" y="1981200"/>
            <a:ext cx="6248400" cy="22098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Advanced Genomic Technologies</a:t>
            </a:r>
            <a:b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Relevant to Toxic Tort Litigation</a:t>
            </a:r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2" y="6019800"/>
            <a:ext cx="361473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9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A369C-B63F-4798-AA70-C6C474704F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What are BAP1 Mutations?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867400" cy="4059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8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A369C-B63F-4798-AA70-C6C474704F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4469"/>
            <a:ext cx="8570898" cy="1160933"/>
          </a:xfrm>
        </p:spPr>
        <p:txBody>
          <a:bodyPr>
            <a:noAutofit/>
          </a:bodyPr>
          <a:lstStyle/>
          <a:p>
            <a:r>
              <a:rPr lang="en-US" sz="3000" dirty="0"/>
              <a:t>BAP1 Mutations Predispose Families to MM in the Absence of Asbestos Exposure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4400" y="6096002"/>
            <a:ext cx="723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Testa</a:t>
            </a: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JR, et al. Germline BAP1 mutations predispose to malignant mesothelioma. Nat Genet. 2011 Aug 28;43(10):1022-5.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579386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 bwMode="auto">
          <a:xfrm>
            <a:off x="1799492" y="2133600"/>
            <a:ext cx="533400" cy="4572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16369" y="2895600"/>
            <a:ext cx="533400" cy="4572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2895600"/>
            <a:ext cx="533400" cy="4572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842846" y="2889738"/>
            <a:ext cx="533400" cy="4572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499338" y="3786554"/>
            <a:ext cx="533400" cy="4572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58000" y="2743200"/>
            <a:ext cx="533400" cy="4572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419600" y="2743200"/>
            <a:ext cx="533400" cy="4572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577861" y="3505200"/>
            <a:ext cx="533400" cy="4572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400800" y="3487615"/>
            <a:ext cx="533400" cy="4572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816969" y="3505200"/>
            <a:ext cx="533400" cy="4572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631723" y="3505200"/>
            <a:ext cx="533400" cy="4572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194" y="152400"/>
            <a:ext cx="8605615" cy="762000"/>
          </a:xfrm>
        </p:spPr>
        <p:txBody>
          <a:bodyPr/>
          <a:lstStyle/>
          <a:p>
            <a:r>
              <a:rPr lang="en-US" sz="4000" dirty="0"/>
              <a:t>Preordained or Eggshell Plaintiff?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66" y="1295400"/>
            <a:ext cx="3930869" cy="518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120" y="3276600"/>
            <a:ext cx="8646209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1E1F"/>
                </a:solidFill>
                <a:latin typeface="Minion Pro"/>
              </a:rPr>
              <a:t>We hypothesize that when individuals with </a:t>
            </a:r>
            <a:r>
              <a:rPr lang="en-US" i="1" dirty="0">
                <a:solidFill>
                  <a:srgbClr val="221E1F"/>
                </a:solidFill>
                <a:latin typeface="Minion Pro"/>
              </a:rPr>
              <a:t>BAP1 </a:t>
            </a:r>
            <a:r>
              <a:rPr lang="en-US" dirty="0">
                <a:solidFill>
                  <a:srgbClr val="221E1F"/>
                </a:solidFill>
                <a:latin typeface="Minion Pro"/>
              </a:rPr>
              <a:t>mutations are exposed to asbestos, mesothelioma predominates. Alternatively, </a:t>
            </a:r>
            <a:r>
              <a:rPr lang="en-US" i="1" dirty="0">
                <a:solidFill>
                  <a:srgbClr val="221E1F"/>
                </a:solidFill>
                <a:latin typeface="Minion Pro"/>
              </a:rPr>
              <a:t>BAP1 </a:t>
            </a:r>
            <a:r>
              <a:rPr lang="en-US" dirty="0">
                <a:solidFill>
                  <a:srgbClr val="221E1F"/>
                </a:solidFill>
                <a:latin typeface="Minion Pro"/>
              </a:rPr>
              <a:t>mutation alone may be sufficient to cause mesothelioma.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A369C-B63F-4798-AA70-C6C474704F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2"/>
            <a:ext cx="9143999" cy="1083591"/>
          </a:xfrm>
        </p:spPr>
        <p:txBody>
          <a:bodyPr>
            <a:noAutofit/>
          </a:bodyPr>
          <a:lstStyle/>
          <a:p>
            <a:r>
              <a:rPr lang="en-US" sz="3200" dirty="0"/>
              <a:t>Is BAP1 a Causal Factor in Asbestos-Induced Mesothelioma?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0" y="6218247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altLang="en-US" sz="1200" dirty="0">
                <a:latin typeface="Calibri" panose="020F0502020204030204" pitchFamily="34" charset="0"/>
              </a:rPr>
              <a:t>Napolitano A, et al. Minimal asbestos exposure in germline BAP1 heterozygous mice is associated with deregulated inflammatory response and increased risk of mesothelioma. Oncogene. 2015 Jun 29. </a:t>
            </a:r>
            <a:r>
              <a:rPr lang="en-US" altLang="en-US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3826"/>
            <a:ext cx="5500930" cy="4595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eft Arrow 3"/>
          <p:cNvSpPr/>
          <p:nvPr/>
        </p:nvSpPr>
        <p:spPr bwMode="auto">
          <a:xfrm>
            <a:off x="6139838" y="3721813"/>
            <a:ext cx="1251562" cy="503330"/>
          </a:xfrm>
          <a:prstGeom prst="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6324600" y="1786743"/>
            <a:ext cx="1251562" cy="503330"/>
          </a:xfrm>
          <a:prstGeom prst="leftArrow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6324600" y="3061819"/>
            <a:ext cx="1251562" cy="503330"/>
          </a:xfrm>
          <a:prstGeom prst="leftArrow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6324600" y="2807413"/>
            <a:ext cx="1251562" cy="503330"/>
          </a:xfrm>
          <a:prstGeom prst="leftArrow">
            <a:avLst/>
          </a:prstGeom>
          <a:solidFill>
            <a:srgbClr val="00B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86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195" y="80698"/>
            <a:ext cx="8605615" cy="1138502"/>
          </a:xfrm>
        </p:spPr>
        <p:txBody>
          <a:bodyPr/>
          <a:lstStyle/>
          <a:p>
            <a:r>
              <a:rPr lang="en-US" sz="3200" dirty="0"/>
              <a:t>BAP1 Mutations Lead to </a:t>
            </a:r>
            <a:br>
              <a:rPr lang="en-US" sz="3200" dirty="0"/>
            </a:br>
            <a:r>
              <a:rPr lang="en-US" sz="3200" dirty="0"/>
              <a:t>Spontaneous MM Tumors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2"/>
            <a:ext cx="3581400" cy="46861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5208" y="2895602"/>
            <a:ext cx="82296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Two spontaneous malignant mesotheliomas were identified in Bap1-mutant mice, whereas none were found in any of the 43 WT mice sacrificed to date…</a:t>
            </a:r>
          </a:p>
        </p:txBody>
      </p:sp>
    </p:spTree>
    <p:extLst>
      <p:ext uri="{BB962C8B-B14F-4D97-AF65-F5344CB8AC3E}">
        <p14:creationId xmlns:p14="http://schemas.microsoft.com/office/powerpoint/2010/main" val="30915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194" y="309298"/>
            <a:ext cx="8605615" cy="1214702"/>
          </a:xfrm>
        </p:spPr>
        <p:txBody>
          <a:bodyPr/>
          <a:lstStyle/>
          <a:p>
            <a:r>
              <a:rPr lang="en-US" dirty="0"/>
              <a:t>Do BAP1 Mutations Increase Risk for Chrysotile-Induced MM?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1600200" cy="1070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228600" y="3432879"/>
            <a:ext cx="2590517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Amphibole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Asbestos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2" y="4271079"/>
            <a:ext cx="2093976" cy="1216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259340" y="5486400"/>
            <a:ext cx="2476704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Chrysotile </a:t>
            </a:r>
            <a:r>
              <a:rPr lang="en-US" kern="0" noProof="0" dirty="0">
                <a:latin typeface="Calibri" pitchFamily="34" charset="0"/>
              </a:rPr>
              <a:t>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sbestos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555618" y="3000944"/>
            <a:ext cx="1711582" cy="128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736584" y="4945265"/>
            <a:ext cx="1711582" cy="128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262" y="2057400"/>
            <a:ext cx="2180230" cy="13626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502" y="4114800"/>
            <a:ext cx="2180230" cy="13626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4692349" y="3439163"/>
            <a:ext cx="1704056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BAP1 Mutant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7589" y="5457990"/>
            <a:ext cx="1704056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BAP1 Mutant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6890724" y="2368163"/>
            <a:ext cx="2005421" cy="5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↑ MM Risk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696200" y="4415889"/>
            <a:ext cx="609206" cy="5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???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3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71507" y="2930687"/>
            <a:ext cx="8562886" cy="1260315"/>
          </a:xfrm>
        </p:spPr>
        <p:txBody>
          <a:bodyPr/>
          <a:lstStyle/>
          <a:p>
            <a:pPr algn="ctr"/>
            <a:r>
              <a:rPr lang="en-US" sz="3600" b="1" dirty="0"/>
              <a:t>Genetic techniques in asbestos and Lung Cancer</a:t>
            </a:r>
          </a:p>
        </p:txBody>
      </p:sp>
    </p:spTree>
    <p:extLst>
      <p:ext uri="{BB962C8B-B14F-4D97-AF65-F5344CB8AC3E}">
        <p14:creationId xmlns:p14="http://schemas.microsoft.com/office/powerpoint/2010/main" val="260821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A369C-B63F-4798-AA70-C6C474704FA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6329"/>
            <a:ext cx="7772400" cy="890470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Genomic Markers May Distinguish Asbestos-Induced Lung Tumors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3636" y="6248402"/>
            <a:ext cx="7879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altLang="en-US" sz="1200" dirty="0" err="1">
                <a:latin typeface="Calibri" panose="020F0502020204030204" pitchFamily="34" charset="0"/>
              </a:rPr>
              <a:t>Nymark</a:t>
            </a:r>
            <a:r>
              <a:rPr lang="en-US" altLang="en-US" sz="1200" dirty="0">
                <a:latin typeface="Calibri" panose="020F0502020204030204" pitchFamily="34" charset="0"/>
              </a:rPr>
              <a:t> P, et al. Accumulation of genomic alterations in 2p16, 9q33.1 and 19p13 in lung tumors of asbestos-exposed patients. </a:t>
            </a:r>
            <a:r>
              <a:rPr lang="en-US" altLang="en-US" sz="1200" dirty="0" err="1">
                <a:latin typeface="Calibri" panose="020F0502020204030204" pitchFamily="34" charset="0"/>
              </a:rPr>
              <a:t>Mol</a:t>
            </a:r>
            <a:r>
              <a:rPr lang="en-US" altLang="en-US" sz="1200" dirty="0">
                <a:latin typeface="Calibri" panose="020F0502020204030204" pitchFamily="34" charset="0"/>
              </a:rPr>
              <a:t> </a:t>
            </a:r>
            <a:r>
              <a:rPr lang="en-US" altLang="en-US" sz="1200" dirty="0" err="1">
                <a:latin typeface="Calibri" panose="020F0502020204030204" pitchFamily="34" charset="0"/>
              </a:rPr>
              <a:t>Oncol</a:t>
            </a:r>
            <a:r>
              <a:rPr lang="en-US" altLang="en-US" sz="1200" dirty="0">
                <a:latin typeface="Calibri" panose="020F0502020204030204" pitchFamily="34" charset="0"/>
              </a:rPr>
              <a:t>. 2013 Feb;7(1):29-40.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1" y="1295402"/>
            <a:ext cx="8267643" cy="4090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 bwMode="auto">
          <a:xfrm>
            <a:off x="2057400" y="3922490"/>
            <a:ext cx="533400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</a:pPr>
            <a:r>
              <a:rPr lang="en-US" sz="2000" kern="0" dirty="0">
                <a:solidFill>
                  <a:srgbClr val="FF0000"/>
                </a:solidFill>
                <a:latin typeface="Calibri" pitchFamily="34" charset="0"/>
              </a:rPr>
              <a:t>10%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657600" y="3352800"/>
            <a:ext cx="533400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</a:pPr>
            <a:r>
              <a:rPr lang="en-US" sz="2000" kern="0" dirty="0">
                <a:solidFill>
                  <a:srgbClr val="FF0000"/>
                </a:solidFill>
                <a:latin typeface="Calibri" pitchFamily="34" charset="0"/>
              </a:rPr>
              <a:t>22%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334000" y="2398490"/>
            <a:ext cx="533400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</a:pPr>
            <a:r>
              <a:rPr lang="en-US" sz="2000" kern="0" dirty="0">
                <a:solidFill>
                  <a:srgbClr val="FF0000"/>
                </a:solidFill>
                <a:latin typeface="Calibri" pitchFamily="34" charset="0"/>
              </a:rPr>
              <a:t>41%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934200" y="1524000"/>
            <a:ext cx="533400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</a:pPr>
            <a:r>
              <a:rPr lang="en-US" sz="2000" kern="0" dirty="0">
                <a:solidFill>
                  <a:srgbClr val="FF0000"/>
                </a:solidFill>
                <a:latin typeface="Calibri" pitchFamily="34" charset="0"/>
              </a:rPr>
              <a:t>61%</a:t>
            </a:r>
          </a:p>
        </p:txBody>
      </p:sp>
    </p:spTree>
    <p:extLst>
      <p:ext uri="{BB962C8B-B14F-4D97-AF65-F5344CB8AC3E}">
        <p14:creationId xmlns:p14="http://schemas.microsoft.com/office/powerpoint/2010/main" val="992394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A369C-B63F-4798-AA70-C6C474704FA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9195" y="234951"/>
            <a:ext cx="8605615" cy="946899"/>
          </a:xfrm>
        </p:spPr>
        <p:txBody>
          <a:bodyPr/>
          <a:lstStyle/>
          <a:p>
            <a:r>
              <a:rPr lang="en-US" sz="3200" dirty="0"/>
              <a:t>Genomic Study Links Mutations to Smoking but Not to Asbestos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6368239"/>
            <a:ext cx="8594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alt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Mäki-Nevala</a:t>
            </a: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S, et al. Driver Gene and Novel Mutations in Asbestos-Exposed Lung Adenocarcinoma and Malignant Mesothelioma Detected by Exome Sequencing. Lung. 2015 Oct 13.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47800"/>
            <a:ext cx="3327273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195" y="2684496"/>
            <a:ext cx="8605615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We found pathogenic KRAS mutations… in 42 % of both asbestos-exposed and non-exposed LAC patients, suggesting that these mutations are not linked to exposure to asbestos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984" y="4198203"/>
            <a:ext cx="862182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WktjhhAdvPTimes"/>
              </a:rPr>
              <a:t>Mutations in both of these driver genes showed a putative</a:t>
            </a:r>
          </a:p>
          <a:p>
            <a:r>
              <a:rPr lang="en-US" dirty="0">
                <a:latin typeface="WktjhhAdvPTimes"/>
              </a:rPr>
              <a:t>association with smoking but not with asbestos.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9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71507" y="2930687"/>
            <a:ext cx="8562886" cy="1260315"/>
          </a:xfrm>
        </p:spPr>
        <p:txBody>
          <a:bodyPr/>
          <a:lstStyle/>
          <a:p>
            <a:pPr algn="ctr"/>
            <a:r>
              <a:rPr lang="en-US" sz="3600" b="1" dirty="0"/>
              <a:t>Genome Wide Association (GWA) Studies</a:t>
            </a:r>
          </a:p>
        </p:txBody>
      </p:sp>
    </p:spTree>
    <p:extLst>
      <p:ext uri="{BB962C8B-B14F-4D97-AF65-F5344CB8AC3E}">
        <p14:creationId xmlns:p14="http://schemas.microsoft.com/office/powerpoint/2010/main" val="389790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194" y="152400"/>
            <a:ext cx="8605615" cy="757502"/>
          </a:xfrm>
        </p:spPr>
        <p:txBody>
          <a:bodyPr/>
          <a:lstStyle/>
          <a:p>
            <a:pPr algn="ctr"/>
            <a:r>
              <a:rPr lang="en-US" dirty="0"/>
              <a:t>Why Genomic Science?</a:t>
            </a:r>
          </a:p>
        </p:txBody>
      </p:sp>
      <p:pic>
        <p:nvPicPr>
          <p:cNvPr id="1026" name="Picture 2" descr="http://static.guim.co.uk/sys-images/Guardian/Pix/pictures/2012/10/18/1350557977353/Monty-Python-Holy-Grail-f-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08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4648200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Disease Characterization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Exposure Assessment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Causation Assessment</a:t>
            </a:r>
          </a:p>
        </p:txBody>
      </p:sp>
    </p:spTree>
    <p:extLst>
      <p:ext uri="{BB962C8B-B14F-4D97-AF65-F5344CB8AC3E}">
        <p14:creationId xmlns:p14="http://schemas.microsoft.com/office/powerpoint/2010/main" val="1007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b="1" dirty="0"/>
              <a:t>Genome-Wide Association Studies (GWAS) </a:t>
            </a:r>
            <a:br>
              <a:rPr lang="en-US" sz="3200" b="1" dirty="0"/>
            </a:br>
            <a:r>
              <a:rPr lang="en-US" sz="3200" b="1" dirty="0"/>
              <a:t>May Be Key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508" y="1524000"/>
            <a:ext cx="8124898" cy="48006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Recruit subjects with disease and w/o disease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Obtain DNA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Identify genetic variations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Determine genetic associations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Draw conclusions about genomic patterns relevant to disease and exposure</a:t>
            </a:r>
          </a:p>
        </p:txBody>
      </p:sp>
    </p:spTree>
    <p:extLst>
      <p:ext uri="{BB962C8B-B14F-4D97-AF65-F5344CB8AC3E}">
        <p14:creationId xmlns:p14="http://schemas.microsoft.com/office/powerpoint/2010/main" val="4140375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4" y="80698"/>
            <a:ext cx="8605615" cy="986102"/>
          </a:xfrm>
        </p:spPr>
        <p:txBody>
          <a:bodyPr>
            <a:normAutofit/>
          </a:bodyPr>
          <a:lstStyle/>
          <a:p>
            <a:r>
              <a:rPr lang="en-US" sz="3200" dirty="0"/>
              <a:t>GWAS Studies Assessing </a:t>
            </a:r>
            <a:br>
              <a:rPr lang="en-US" sz="3200" dirty="0"/>
            </a:br>
            <a:r>
              <a:rPr lang="en-US" sz="3200" dirty="0"/>
              <a:t>Asbestos-Related Disease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2395"/>
              </p:ext>
            </p:extLst>
          </p:nvPr>
        </p:nvGraphicFramePr>
        <p:xfrm>
          <a:off x="340409" y="1143000"/>
          <a:ext cx="85344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6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0606">
                <a:tc>
                  <a:txBody>
                    <a:bodyPr/>
                    <a:lstStyle/>
                    <a:p>
                      <a:r>
                        <a:rPr lang="en-US" dirty="0"/>
                        <a:t>Author,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  <a:r>
                        <a:rPr lang="en-US" baseline="0" dirty="0"/>
                        <a:t> Examined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err="1"/>
                        <a:t>Cadby</a:t>
                      </a:r>
                      <a:r>
                        <a:rPr lang="en-US" dirty="0"/>
                        <a:t>,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A genome-wide association study for</a:t>
                      </a:r>
                      <a:r>
                        <a:rPr lang="en-US" i="1" baseline="0" dirty="0"/>
                        <a:t> </a:t>
                      </a:r>
                      <a:r>
                        <a:rPr lang="en-US" i="1" dirty="0"/>
                        <a:t>malignant</a:t>
                      </a:r>
                      <a:r>
                        <a:rPr lang="en-US" i="1" baseline="0" dirty="0"/>
                        <a:t> </a:t>
                      </a:r>
                      <a:r>
                        <a:rPr lang="en-US" i="1" dirty="0"/>
                        <a:t>mesothelioma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Mesothelioma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n-US" dirty="0" err="1"/>
                        <a:t>Matullo</a:t>
                      </a:r>
                      <a:r>
                        <a:rPr lang="en-US" dirty="0"/>
                        <a:t>,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Genetic variants associated with increased risk</a:t>
                      </a:r>
                      <a:r>
                        <a:rPr lang="en-US" i="1" baseline="0" dirty="0"/>
                        <a:t> </a:t>
                      </a:r>
                      <a:r>
                        <a:rPr lang="en-US" i="1" dirty="0"/>
                        <a:t>of malignant pleural mesothelioma: a genome-wide association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Mesothelioma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3860">
                <a:tc>
                  <a:txBody>
                    <a:bodyPr/>
                    <a:lstStyle/>
                    <a:p>
                      <a:r>
                        <a:rPr lang="en-US" dirty="0" err="1"/>
                        <a:t>Tunesi</a:t>
                      </a:r>
                      <a:r>
                        <a:rPr lang="en-US" dirty="0"/>
                        <a:t>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/>
                        <a:t>Gene–</a:t>
                      </a:r>
                      <a:r>
                        <a:rPr lang="fr-FR" i="1" dirty="0" err="1"/>
                        <a:t>asbestos</a:t>
                      </a:r>
                      <a:r>
                        <a:rPr lang="fr-FR" i="1" dirty="0"/>
                        <a:t> interaction in </a:t>
                      </a:r>
                      <a:r>
                        <a:rPr lang="fr-FR" i="1" dirty="0" err="1"/>
                        <a:t>malignant</a:t>
                      </a:r>
                      <a:r>
                        <a:rPr lang="fr-FR" i="1" dirty="0"/>
                        <a:t> pleural</a:t>
                      </a:r>
                      <a:r>
                        <a:rPr lang="fr-FR" i="1" baseline="0" dirty="0"/>
                        <a:t> </a:t>
                      </a:r>
                      <a:r>
                        <a:rPr lang="en-US" i="1" dirty="0"/>
                        <a:t>mesothelioma susceptibility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Mesothelioma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3213">
                <a:tc>
                  <a:txBody>
                    <a:bodyPr/>
                    <a:lstStyle/>
                    <a:p>
                      <a:r>
                        <a:rPr lang="en-US" dirty="0"/>
                        <a:t>Liu,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Genome-wide Gene–Asbestos Exposure Interaction Association Study Identifies a Common Susceptibility Variant on 22q13.31 Associated with Lung Cancer Risk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Lung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98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4" y="80698"/>
            <a:ext cx="8605615" cy="1138502"/>
          </a:xfrm>
        </p:spPr>
        <p:txBody>
          <a:bodyPr/>
          <a:lstStyle/>
          <a:p>
            <a:r>
              <a:rPr lang="en-US" dirty="0"/>
              <a:t>GWA Studies on Asbestos Disease </a:t>
            </a:r>
            <a:r>
              <a:rPr lang="en-US" b="0" dirty="0"/>
              <a:t>Largely Inconclusive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93" y="1450448"/>
            <a:ext cx="8604504" cy="472175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Very little overlap between MM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Hint of genomic patterns between and within studies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Asbestos exposure seems to be the biggest risk factor overall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73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9785" y="76200"/>
            <a:ext cx="8605615" cy="965174"/>
          </a:xfrm>
        </p:spPr>
        <p:txBody>
          <a:bodyPr/>
          <a:lstStyle/>
          <a:p>
            <a:r>
              <a:rPr lang="en-US" sz="3200" dirty="0"/>
              <a:t>Proper Asbestos Exposure </a:t>
            </a:r>
            <a:br>
              <a:rPr lang="en-US" sz="3200" dirty="0"/>
            </a:br>
            <a:r>
              <a:rPr lang="en-US" sz="3200" dirty="0"/>
              <a:t>Assessment is Key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19200"/>
            <a:ext cx="3945082" cy="510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971800"/>
            <a:ext cx="7845001" cy="31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Ideal GWA Study?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743200" y="1674548"/>
            <a:ext cx="1371600" cy="471684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Disease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69194" y="1600200"/>
            <a:ext cx="889731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Collect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371600" y="2590800"/>
            <a:ext cx="6324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 bwMode="auto">
          <a:xfrm>
            <a:off x="269193" y="2971800"/>
            <a:ext cx="1009956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Analyze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00500" y="4318135"/>
            <a:ext cx="650884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41226" y="5715000"/>
            <a:ext cx="564322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Test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208776" y="1674548"/>
            <a:ext cx="1639824" cy="45905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No Disease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2895600" y="2133600"/>
            <a:ext cx="53340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447288" y="2133600"/>
            <a:ext cx="438912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1857756" y="2971800"/>
            <a:ext cx="1219200" cy="77648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/>
              <a:t>Asbestos</a:t>
            </a:r>
          </a:p>
          <a:p>
            <a:pPr algn="ctr"/>
            <a:r>
              <a:rPr lang="en-US" sz="1400" b="1" dirty="0"/>
              <a:t>Exposure?</a:t>
            </a:r>
            <a:endParaRPr kumimoji="0" lang="en-US" sz="14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429000" y="2971800"/>
            <a:ext cx="1219200" cy="77648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/>
              <a:t>Genetic </a:t>
            </a:r>
          </a:p>
          <a:p>
            <a:pPr algn="ctr"/>
            <a:r>
              <a:rPr lang="en-US" sz="1400" b="1" dirty="0"/>
              <a:t>Profile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371600" y="4038600"/>
            <a:ext cx="6324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279149" y="5334000"/>
            <a:ext cx="6324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6477000" y="2133600"/>
            <a:ext cx="53340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028688" y="2133600"/>
            <a:ext cx="438912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5524500" y="2926458"/>
            <a:ext cx="1219200" cy="77648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/>
              <a:t>Asbestos</a:t>
            </a:r>
          </a:p>
          <a:p>
            <a:pPr algn="ctr"/>
            <a:r>
              <a:rPr lang="en-US" sz="1400" b="1" dirty="0"/>
              <a:t>Exposure?</a:t>
            </a:r>
            <a:endParaRPr kumimoji="0" lang="en-US" sz="14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073397" y="2911609"/>
            <a:ext cx="1219200" cy="77648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/>
              <a:t>Genetic </a:t>
            </a:r>
          </a:p>
          <a:p>
            <a:pPr algn="ctr"/>
            <a:r>
              <a:rPr lang="en-US" sz="1400" b="1" dirty="0"/>
              <a:t>Profile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366772" y="4390592"/>
            <a:ext cx="5786628" cy="7601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Seek 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associations between genomic profiles,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asbestos exposure and disease status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2467356" y="3765048"/>
            <a:ext cx="0" cy="578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4038600" y="3733800"/>
            <a:ext cx="0" cy="578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6172200" y="3688849"/>
            <a:ext cx="0" cy="578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772400" y="3688849"/>
            <a:ext cx="0" cy="578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2400300" y="5539185"/>
            <a:ext cx="5753100" cy="7601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Design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animal studies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to test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associations for causation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51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A369C-B63F-4798-AA70-C6C474704FA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Overall Summary and Conclusions</a:t>
            </a:r>
            <a:endParaRPr lang="en-US" altLang="en-US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5577" y="1220921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accent1"/>
                </a:solidFill>
                <a:latin typeface="+mn-lt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441660" y="15240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BAP1</a:t>
            </a:r>
            <a:r>
              <a:rPr lang="en-US" sz="2800" dirty="0">
                <a:solidFill>
                  <a:schemeClr val="accent1"/>
                </a:solidFill>
              </a:rPr>
              <a:t>: A new and important genomic marker for 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Lung Cancer</a:t>
            </a:r>
            <a:r>
              <a:rPr lang="en-US" sz="2800" dirty="0">
                <a:solidFill>
                  <a:schemeClr val="accent1"/>
                </a:solidFill>
              </a:rPr>
              <a:t>: Genomics helps to distinguish asbestos-related from non-asbestos-related 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GWA:</a:t>
            </a:r>
            <a:r>
              <a:rPr lang="en-US" sz="2800" dirty="0">
                <a:solidFill>
                  <a:schemeClr val="accent1"/>
                </a:solidFill>
              </a:rPr>
              <a:t> Powerful tools to find important associations between genes, disease, and exposures</a:t>
            </a:r>
          </a:p>
        </p:txBody>
      </p:sp>
      <p:pic>
        <p:nvPicPr>
          <p:cNvPr id="7" name="Picture 2" descr="DRI -- The Voice of the Defense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63528"/>
            <a:ext cx="1066800" cy="42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44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A369C-B63F-4798-AA70-C6C474704FA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6002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0" numCol="1" rtlCol="0" anchor="b" anchorCtr="0" compatLnSpc="1">
            <a:prstTxWarp prst="textNoShape">
              <a:avLst/>
            </a:prstTxWarp>
            <a:normAutofit fontScale="550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accent1"/>
                </a:solidFill>
                <a:latin typeface="+mn-lt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300" kern="0" dirty="0">
                <a:hlinkClick r:id="rId3"/>
              </a:rPr>
              <a:t>www.innovativescience.net</a:t>
            </a:r>
            <a:endParaRPr lang="en-US" altLang="en-US" sz="6300" kern="0" dirty="0"/>
          </a:p>
          <a:p>
            <a:endParaRPr lang="en-US" altLang="en-US" sz="5300" kern="0" dirty="0"/>
          </a:p>
          <a:p>
            <a:endParaRPr lang="en-US" altLang="en-US" kern="0" dirty="0"/>
          </a:p>
          <a:p>
            <a:endParaRPr lang="en-US" altLang="en-US" kern="0" dirty="0"/>
          </a:p>
          <a:p>
            <a:r>
              <a:rPr lang="en-US" altLang="en-US" kern="0" dirty="0"/>
              <a:t>David Schwartz, PhD - </a:t>
            </a:r>
            <a:r>
              <a:rPr lang="en-US" altLang="en-US" kern="0" dirty="0">
                <a:hlinkClick r:id="rId4"/>
              </a:rPr>
              <a:t>Schwartz@innovativescience.net</a:t>
            </a:r>
            <a:endParaRPr lang="en-US" altLang="en-US" kern="0" dirty="0"/>
          </a:p>
          <a:p>
            <a:endParaRPr lang="en-US" altLang="en-US" kern="0" dirty="0"/>
          </a:p>
          <a:p>
            <a:r>
              <a:rPr lang="en-US" altLang="en-US" kern="0" dirty="0"/>
              <a:t>Giovanni Ciavarra, PhD – </a:t>
            </a:r>
            <a:r>
              <a:rPr lang="en-US" altLang="en-US" kern="0" dirty="0">
                <a:hlinkClick r:id="rId4"/>
              </a:rPr>
              <a:t>Ciavarra@innovativescience.net</a:t>
            </a:r>
            <a:endParaRPr lang="en-US" altLang="en-US" kern="0" dirty="0"/>
          </a:p>
          <a:p>
            <a:endParaRPr lang="en-US" altLang="en-US" kern="0" dirty="0"/>
          </a:p>
          <a:p>
            <a:endParaRPr lang="en-US" altLang="en-US" kern="0" dirty="0"/>
          </a:p>
          <a:p>
            <a:endParaRPr lang="en-US" altLang="en-US" kern="0" dirty="0"/>
          </a:p>
          <a:p>
            <a:endParaRPr lang="en-US" altLang="en-US" kern="0" dirty="0"/>
          </a:p>
          <a:p>
            <a:r>
              <a:rPr lang="en-US" altLang="en-US" kern="0" dirty="0"/>
              <a:t>973-889-1600</a:t>
            </a:r>
          </a:p>
          <a:p>
            <a:endParaRPr lang="en-US" altLang="en-US" kern="0" dirty="0"/>
          </a:p>
          <a:p>
            <a:r>
              <a:rPr lang="en-US" altLang="en-US" kern="0" dirty="0"/>
              <a:t>67 East Park Place</a:t>
            </a:r>
          </a:p>
          <a:p>
            <a:r>
              <a:rPr lang="en-US" altLang="en-US" kern="0" dirty="0"/>
              <a:t>Morristown, NJ</a:t>
            </a:r>
          </a:p>
          <a:p>
            <a:r>
              <a:rPr lang="en-US" altLang="en-US" kern="0" dirty="0"/>
              <a:t>07960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57202"/>
            <a:ext cx="5804239" cy="8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4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9193" y="1083638"/>
            <a:ext cx="8604504" cy="493981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Disease Characterization – </a:t>
            </a:r>
            <a:br>
              <a:rPr lang="en-US" sz="2000" b="1" dirty="0"/>
            </a:b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Exposure Assessment </a:t>
            </a:r>
            <a:r>
              <a:rPr lang="en-US" sz="2000" dirty="0"/>
              <a:t>- Identifiable and quantitative gene expression profiles, genomic signatures, biomarkers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Predisposition to Disease</a:t>
            </a:r>
            <a:r>
              <a:rPr lang="en-US" sz="2000" dirty="0"/>
              <a:t> – Inherited mutation that has been shown to increase risk, independent of exposure (Defense Holy Grail)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Susceptibility to Disease </a:t>
            </a:r>
            <a:r>
              <a:rPr lang="en-US" sz="2000" dirty="0"/>
              <a:t>– Our unique genetic makeup may influence susceptibility to toxins. May also help define subgroups where exposure is relevant.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Be Prepared </a:t>
            </a:r>
            <a:r>
              <a:rPr lang="en-US" sz="2000" dirty="0"/>
              <a:t>– Plaintiffs may increase reliance on genomics to support toxic tort claims. </a:t>
            </a:r>
            <a:r>
              <a:rPr lang="en-US" sz="2000" i="1" dirty="0"/>
              <a:t>Be prepared to defend your client</a:t>
            </a:r>
            <a:r>
              <a:rPr lang="en-US" sz="20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4899" y="152400"/>
            <a:ext cx="8605615" cy="681302"/>
          </a:xfrm>
        </p:spPr>
        <p:txBody>
          <a:bodyPr/>
          <a:lstStyle/>
          <a:p>
            <a:r>
              <a:rPr lang="en-US" sz="3200" dirty="0"/>
              <a:t>Why Genomic Science (cont’d)?</a:t>
            </a:r>
          </a:p>
        </p:txBody>
      </p:sp>
    </p:spTree>
    <p:extLst>
      <p:ext uri="{BB962C8B-B14F-4D97-AF65-F5344CB8AC3E}">
        <p14:creationId xmlns:p14="http://schemas.microsoft.com/office/powerpoint/2010/main" val="23612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2784" y="1131203"/>
            <a:ext cx="6277616" cy="5421997"/>
          </a:xfrm>
        </p:spPr>
        <p:txBody>
          <a:bodyPr/>
          <a:lstStyle/>
          <a:p>
            <a:r>
              <a:rPr lang="en-US" sz="2400" b="1" dirty="0"/>
              <a:t>Benzene</a:t>
            </a:r>
          </a:p>
          <a:p>
            <a:r>
              <a:rPr lang="en-US" sz="2400" i="1" dirty="0" err="1"/>
              <a:t>Hendrian</a:t>
            </a:r>
            <a:r>
              <a:rPr lang="en-US" sz="2400" i="1" dirty="0"/>
              <a:t> v. Safety-Kleen Systems, Inc.</a:t>
            </a:r>
          </a:p>
          <a:p>
            <a:r>
              <a:rPr lang="en-US" sz="2400" i="1" dirty="0" err="1"/>
              <a:t>Hallquist</a:t>
            </a:r>
            <a:r>
              <a:rPr lang="en-US" sz="2400" i="1" dirty="0"/>
              <a:t> v. DuPont de Nemours</a:t>
            </a:r>
          </a:p>
          <a:p>
            <a:endParaRPr lang="en-US" sz="2400" i="1" dirty="0"/>
          </a:p>
          <a:p>
            <a:r>
              <a:rPr lang="en-US" sz="2400" b="1" dirty="0"/>
              <a:t>Tobacco</a:t>
            </a:r>
          </a:p>
          <a:p>
            <a:r>
              <a:rPr lang="en-US" sz="2400" i="1" dirty="0" err="1"/>
              <a:t>Tompkin</a:t>
            </a:r>
            <a:r>
              <a:rPr lang="en-US" sz="2400" i="1" dirty="0"/>
              <a:t> v. American Tobacco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Ionizing Radiation</a:t>
            </a:r>
          </a:p>
          <a:p>
            <a:r>
              <a:rPr lang="en-US" sz="2400" i="1" dirty="0"/>
              <a:t>Guzman v. Exxon Mobil Corp., et al.</a:t>
            </a:r>
          </a:p>
          <a:p>
            <a:endParaRPr lang="en-US" sz="2400" b="1" dirty="0"/>
          </a:p>
          <a:p>
            <a:r>
              <a:rPr lang="en-US" sz="2400" b="1" i="1" dirty="0"/>
              <a:t>Asbestos</a:t>
            </a:r>
          </a:p>
          <a:p>
            <a:r>
              <a:rPr lang="en-US" sz="2400" i="1" dirty="0" err="1"/>
              <a:t>Ortwein</a:t>
            </a:r>
            <a:r>
              <a:rPr lang="en-US" sz="2400" i="1" dirty="0"/>
              <a:t> v </a:t>
            </a:r>
            <a:r>
              <a:rPr lang="en-US" sz="2400" i="1" dirty="0" err="1"/>
              <a:t>Certainteed</a:t>
            </a:r>
            <a:r>
              <a:rPr lang="en-US" sz="2400" i="1" dirty="0"/>
              <a:t> Corp.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76200"/>
            <a:ext cx="8605615" cy="990600"/>
          </a:xfrm>
        </p:spPr>
        <p:txBody>
          <a:bodyPr/>
          <a:lstStyle/>
          <a:p>
            <a:r>
              <a:rPr lang="en-US" sz="3200" dirty="0"/>
              <a:t>Genomics Has Been Used </a:t>
            </a:r>
            <a:br>
              <a:rPr lang="en-US" sz="3200" dirty="0"/>
            </a:br>
            <a:r>
              <a:rPr lang="en-US" sz="3200" dirty="0"/>
              <a:t>Effectively in the Courtroom</a:t>
            </a:r>
          </a:p>
        </p:txBody>
      </p:sp>
    </p:spTree>
    <p:extLst>
      <p:ext uri="{BB962C8B-B14F-4D97-AF65-F5344CB8AC3E}">
        <p14:creationId xmlns:p14="http://schemas.microsoft.com/office/powerpoint/2010/main" val="32941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195" y="233098"/>
            <a:ext cx="8605615" cy="909902"/>
          </a:xfrm>
        </p:spPr>
        <p:txBody>
          <a:bodyPr/>
          <a:lstStyle/>
          <a:p>
            <a:r>
              <a:rPr lang="en-US" sz="3200" dirty="0"/>
              <a:t>How Genetic and Genomic Technologies Can Influence Causation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76400" y="1524000"/>
            <a:ext cx="1991320" cy="4064000"/>
            <a:chOff x="1279" y="0"/>
            <a:chExt cx="1991320" cy="4064000"/>
          </a:xfrm>
        </p:grpSpPr>
        <p:sp>
          <p:nvSpPr>
            <p:cNvPr id="28" name="Rounded Rectangle 27"/>
            <p:cNvSpPr/>
            <p:nvPr/>
          </p:nvSpPr>
          <p:spPr>
            <a:xfrm>
              <a:off x="1279" y="0"/>
              <a:ext cx="1991320" cy="40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1279" y="279400"/>
              <a:ext cx="1991320" cy="228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t" anchorCtr="1">
              <a:noAutofit/>
            </a:bodyPr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100" b="1" dirty="0"/>
                <a:t>Pro-Plaintiff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2000" dirty="0"/>
                <a:t>Toxin-induced (somatic) mutation induces cancer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27460" y="1524000"/>
            <a:ext cx="1991320" cy="4064000"/>
            <a:chOff x="2052339" y="0"/>
            <a:chExt cx="1991320" cy="4064000"/>
          </a:xfrm>
        </p:grpSpPr>
        <p:sp>
          <p:nvSpPr>
            <p:cNvPr id="26" name="Rounded Rectangle 25"/>
            <p:cNvSpPr/>
            <p:nvPr/>
          </p:nvSpPr>
          <p:spPr>
            <a:xfrm>
              <a:off x="2052339" y="0"/>
              <a:ext cx="1991320" cy="40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6"/>
            <p:cNvSpPr/>
            <p:nvPr/>
          </p:nvSpPr>
          <p:spPr>
            <a:xfrm>
              <a:off x="2052339" y="279400"/>
              <a:ext cx="1991320" cy="243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t" anchorCtr="1">
              <a:noAutofit/>
            </a:bodyPr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100" b="1" dirty="0"/>
                <a:t>Intermediate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2000" dirty="0"/>
                <a:t>Inherited mutation increases susceptible to cancer (eggshell plaintiff)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2000" dirty="0"/>
                <a:t>Exposure assessment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57184" y="1524000"/>
            <a:ext cx="2012656" cy="4064000"/>
            <a:chOff x="4082063" y="0"/>
            <a:chExt cx="2012656" cy="4064000"/>
          </a:xfrm>
        </p:grpSpPr>
        <p:sp>
          <p:nvSpPr>
            <p:cNvPr id="24" name="Rounded Rectangle 23"/>
            <p:cNvSpPr/>
            <p:nvPr/>
          </p:nvSpPr>
          <p:spPr>
            <a:xfrm>
              <a:off x="4103399" y="0"/>
              <a:ext cx="1991320" cy="40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8"/>
            <p:cNvSpPr/>
            <p:nvPr/>
          </p:nvSpPr>
          <p:spPr>
            <a:xfrm>
              <a:off x="4082063" y="279400"/>
              <a:ext cx="1991320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t" anchorCtr="1">
              <a:noAutofit/>
            </a:bodyPr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100" b="1" dirty="0"/>
                <a:t>Pro-Defense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2000" dirty="0"/>
                <a:t>Inherited (germline) mutation predisposes to cancer</a:t>
              </a:r>
              <a:endParaRPr lang="en-US" sz="1600" dirty="0"/>
            </a:p>
          </p:txBody>
        </p:sp>
      </p:grpSp>
      <p:sp>
        <p:nvSpPr>
          <p:cNvPr id="23" name="Left-Right Arrow 22"/>
          <p:cNvSpPr/>
          <p:nvPr/>
        </p:nvSpPr>
        <p:spPr>
          <a:xfrm>
            <a:off x="1918960" y="4953000"/>
            <a:ext cx="5608320" cy="609600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 bwMode="auto">
          <a:xfrm>
            <a:off x="1072103" y="5588002"/>
            <a:ext cx="2401363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</a:pPr>
            <a:r>
              <a:rPr lang="en-US" b="1" kern="0" dirty="0">
                <a:latin typeface="Calibri" pitchFamily="34" charset="0"/>
              </a:rPr>
              <a:t>Exposure-Induced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</a:pPr>
            <a:r>
              <a:rPr lang="en-US" b="1" kern="0" dirty="0">
                <a:latin typeface="Calibri" pitchFamily="34" charset="0"/>
              </a:rPr>
              <a:t>Cancer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5649164" y="5588002"/>
            <a:ext cx="3449727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</a:pPr>
            <a:r>
              <a:rPr lang="en-US" b="1" kern="0" dirty="0">
                <a:latin typeface="Calibri" pitchFamily="34" charset="0"/>
              </a:rPr>
              <a:t>Predisposed Disease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</a:pPr>
            <a:r>
              <a:rPr lang="en-US" b="1" kern="0" dirty="0">
                <a:latin typeface="Calibri" pitchFamily="34" charset="0"/>
              </a:rPr>
              <a:t>(independent of exposure)</a:t>
            </a:r>
          </a:p>
        </p:txBody>
      </p:sp>
    </p:spTree>
    <p:extLst>
      <p:ext uri="{BB962C8B-B14F-4D97-AF65-F5344CB8AC3E}">
        <p14:creationId xmlns:p14="http://schemas.microsoft.com/office/powerpoint/2010/main" val="16372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76200" y="-457200"/>
            <a:ext cx="9713005" cy="1138502"/>
          </a:xfrm>
        </p:spPr>
        <p:txBody>
          <a:bodyPr/>
          <a:lstStyle/>
          <a:p>
            <a:r>
              <a:rPr lang="en-US" dirty="0"/>
              <a:t>Applying Genomics to Causation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116250"/>
              </p:ext>
            </p:extLst>
          </p:nvPr>
        </p:nvGraphicFramePr>
        <p:xfrm>
          <a:off x="434898" y="990600"/>
          <a:ext cx="8077200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Exposure</a:t>
                      </a:r>
                    </a:p>
                  </a:txBody>
                  <a:tcPr marL="59201" marR="592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Cancer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1" marR="592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+mj-lt"/>
                          <a:ea typeface="+mn-ea"/>
                          <a:cs typeface="+mn-cs"/>
                        </a:rPr>
                        <a:t>Relevant Genomic Markers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1" marR="5920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Benzene</a:t>
                      </a:r>
                    </a:p>
                  </a:txBody>
                  <a:tcPr marL="59201" marR="592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Acute myeloid leukemia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(AML)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Acute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Promyelocytic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leukemia (APL)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1" marR="592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Chromosomal Translocation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(5 </a:t>
                      </a:r>
                      <a:r>
                        <a:rPr lang="en-US" sz="1800" b="0" dirty="0">
                          <a:effectLst/>
                          <a:latin typeface="+mj-lt"/>
                          <a:sym typeface="Wingdings" panose="05000000000000000000" pitchFamily="2" charset="2"/>
                        </a:rPr>
                        <a:t>7) (AML)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+mj-lt"/>
                        <a:sym typeface="Wingdings" panose="05000000000000000000" pitchFamily="2" charset="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Chromosomal Translocation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17) (APL)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RUNX1, CEBPA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+mj-lt"/>
                      </a:endParaRPr>
                    </a:p>
                  </a:txBody>
                  <a:tcPr marL="59201" marR="5920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Ionizing Radiation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(IR)</a:t>
                      </a:r>
                    </a:p>
                  </a:txBody>
                  <a:tcPr marL="59201" marR="592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AML</a:t>
                      </a:r>
                    </a:p>
                  </a:txBody>
                  <a:tcPr marL="59201" marR="59201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RUNX1, CEBPA,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GATA2, TERT, TERC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1" marR="5920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Talcum Powder</a:t>
                      </a:r>
                    </a:p>
                  </a:txBody>
                  <a:tcPr marL="59201" marR="592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Mesothelioma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Ovarian Cancer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1" marR="592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BRCA1, BRCA2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</a:rPr>
                        <a:t>GSTT1, GSTM1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1" marR="5920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Asbestos</a:t>
                      </a:r>
                    </a:p>
                  </a:txBody>
                  <a:tcPr marL="59201" marR="592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Mesothelioma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Lung Cancer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en-US" sz="18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Cancers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1" marR="592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BAP1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p53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Epigenetic</a:t>
                      </a:r>
                      <a:r>
                        <a:rPr lang="en-US" sz="1800" b="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fingerprint</a:t>
                      </a:r>
                    </a:p>
                  </a:txBody>
                  <a:tcPr marL="59201" marR="5920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71507" y="2930687"/>
            <a:ext cx="8562886" cy="1260315"/>
          </a:xfrm>
        </p:spPr>
        <p:txBody>
          <a:bodyPr/>
          <a:lstStyle/>
          <a:p>
            <a:pPr algn="ctr"/>
            <a:r>
              <a:rPr lang="en-US" sz="4000" b="1" dirty="0"/>
              <a:t>Asbestos and mesothelioma</a:t>
            </a:r>
          </a:p>
        </p:txBody>
      </p:sp>
    </p:spTree>
    <p:extLst>
      <p:ext uri="{BB962C8B-B14F-4D97-AF65-F5344CB8AC3E}">
        <p14:creationId xmlns:p14="http://schemas.microsoft.com/office/powerpoint/2010/main" val="30419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195" y="80698"/>
            <a:ext cx="8605615" cy="986102"/>
          </a:xfrm>
        </p:spPr>
        <p:txBody>
          <a:bodyPr/>
          <a:lstStyle/>
          <a:p>
            <a:r>
              <a:rPr lang="en-US" sz="3200" dirty="0"/>
              <a:t>Why is There Such Great Variability in Mesothelioma Susceptibility?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29" y="1219200"/>
            <a:ext cx="4298373" cy="55626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895601"/>
            <a:ext cx="7884208" cy="1384995"/>
          </a:xfrm>
          <a:solidFill>
            <a:srgbClr val="FFFF00"/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“Some individuals develop mesothelioma following exposure to small amount of asbestos, while others exposed to heavy amounts do not.”</a:t>
            </a:r>
          </a:p>
        </p:txBody>
      </p:sp>
    </p:spTree>
    <p:extLst>
      <p:ext uri="{BB962C8B-B14F-4D97-AF65-F5344CB8AC3E}">
        <p14:creationId xmlns:p14="http://schemas.microsoft.com/office/powerpoint/2010/main" val="1228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BAP1 Milestone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14004496"/>
              </p:ext>
            </p:extLst>
          </p:nvPr>
        </p:nvGraphicFramePr>
        <p:xfrm>
          <a:off x="269195" y="1447800"/>
          <a:ext cx="8605615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98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ent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003366"/>
      </a:lt2>
      <a:accent1>
        <a:srgbClr val="1F4BA2"/>
      </a:accent1>
      <a:accent2>
        <a:srgbClr val="CC0000"/>
      </a:accent2>
      <a:accent3>
        <a:srgbClr val="FFFFFF"/>
      </a:accent3>
      <a:accent4>
        <a:srgbClr val="000000"/>
      </a:accent4>
      <a:accent5>
        <a:srgbClr val="2F57A6"/>
      </a:accent5>
      <a:accent6>
        <a:srgbClr val="B90000"/>
      </a:accent6>
      <a:hlink>
        <a:srgbClr val="99CC99"/>
      </a:hlink>
      <a:folHlink>
        <a:srgbClr val="CC99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18288" tIns="18288" rIns="18288" bIns="1828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ts val="400"/>
          </a:spcAft>
          <a:buClr>
            <a:schemeClr val="accent5">
              <a:lumMod val="50000"/>
            </a:schemeClr>
          </a:buClr>
          <a:buSzTx/>
          <a:buFont typeface="Webdings" pitchFamily="18" charset="2"/>
          <a:buNone/>
          <a:tabLst/>
          <a:defRPr kumimoji="0" sz="2400" b="0" i="0" u="none" strike="noStrike" kern="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Calibri" pitchFamily="34" charset="0"/>
            <a:ea typeface="+mn-ea"/>
            <a:cs typeface="+mn-cs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blank" id="{89EBBD87-ED4A-47DF-A657-51B43A26EAC2}" vid="{EF832180-752B-42A0-9FCB-BA498900CF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34037</TotalTime>
  <Words>786</Words>
  <Application>Microsoft Office PowerPoint</Application>
  <PresentationFormat>On-screen Show (4:3)</PresentationFormat>
  <Paragraphs>205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Content</vt:lpstr>
      <vt:lpstr>Advanced Genomic Technologies Relevant to Toxic Tort Litigation</vt:lpstr>
      <vt:lpstr>Why Genomic Science?</vt:lpstr>
      <vt:lpstr>Why Genomic Science (cont’d)?</vt:lpstr>
      <vt:lpstr>Genomics Has Been Used  Effectively in the Courtroom</vt:lpstr>
      <vt:lpstr>How Genetic and Genomic Technologies Can Influence Causation</vt:lpstr>
      <vt:lpstr>Applying Genomics to Causation</vt:lpstr>
      <vt:lpstr>Asbestos and mesothelioma</vt:lpstr>
      <vt:lpstr>Why is There Such Great Variability in Mesothelioma Susceptibility?</vt:lpstr>
      <vt:lpstr>Some BAP1 Milestone</vt:lpstr>
      <vt:lpstr>What are BAP1 Mutations?</vt:lpstr>
      <vt:lpstr>BAP1 Mutations Predispose Families to MM in the Absence of Asbestos Exposure</vt:lpstr>
      <vt:lpstr>Preordained or Eggshell Plaintiff?</vt:lpstr>
      <vt:lpstr>Is BAP1 a Causal Factor in Asbestos-Induced Mesothelioma?</vt:lpstr>
      <vt:lpstr>BAP1 Mutations Lead to  Spontaneous MM Tumors</vt:lpstr>
      <vt:lpstr>Do BAP1 Mutations Increase Risk for Chrysotile-Induced MM?</vt:lpstr>
      <vt:lpstr>Genetic techniques in asbestos and Lung Cancer</vt:lpstr>
      <vt:lpstr>Genomic Markers May Distinguish Asbestos-Induced Lung Tumors</vt:lpstr>
      <vt:lpstr>Genomic Study Links Mutations to Smoking but Not to Asbestos</vt:lpstr>
      <vt:lpstr>Genome Wide Association (GWA) Studies</vt:lpstr>
      <vt:lpstr>Genome-Wide Association Studies (GWAS)  May Be Key</vt:lpstr>
      <vt:lpstr>GWAS Studies Assessing  Asbestos-Related Disease</vt:lpstr>
      <vt:lpstr>GWA Studies on Asbestos Disease Largely Inconclusive</vt:lpstr>
      <vt:lpstr>Proper Asbestos Exposure  Assessment is Key</vt:lpstr>
      <vt:lpstr>The Ideal GWA Study?</vt:lpstr>
      <vt:lpstr>Overall Summary and Conclusions</vt:lpstr>
      <vt:lpstr>PowerPoint Presentation</vt:lpstr>
    </vt:vector>
  </TitlesOfParts>
  <Company>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jambor</dc:creator>
  <cp:lastModifiedBy>maryann</cp:lastModifiedBy>
  <cp:revision>1506</cp:revision>
  <cp:lastPrinted>2016-06-14T14:35:00Z</cp:lastPrinted>
  <dcterms:created xsi:type="dcterms:W3CDTF">2006-06-30T13:19:57Z</dcterms:created>
  <dcterms:modified xsi:type="dcterms:W3CDTF">2016-09-19T18:19:25Z</dcterms:modified>
</cp:coreProperties>
</file>